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drawings/drawing1.xml" ContentType="application/vnd.openxmlformats-officedocument.drawingml.chartshapes+xml"/>
  <Override PartName="/ppt/charts/chart9.xml" ContentType="application/vnd.openxmlformats-officedocument.drawingml.chart+xml"/>
  <Override PartName="/ppt/charts/chart10.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xml" ContentType="application/vnd.openxmlformats-officedocument.presentationml.notesSlide+xml"/>
  <Override PartName="/ppt/charts/chart11.xml" ContentType="application/vnd.openxmlformats-officedocument.drawingml.chart+xml"/>
  <Override PartName="/ppt/drawings/drawing2.xml" ContentType="application/vnd.openxmlformats-officedocument.drawingml.chartshapes+xml"/>
  <Override PartName="/ppt/theme/themeOverride3.xml" ContentType="application/vnd.openxmlformats-officedocument.themeOverride+xml"/>
  <Override PartName="/ppt/notesSlides/notesSlide2.xml" ContentType="application/vnd.openxmlformats-officedocument.presentationml.notesSlide+xml"/>
  <Override PartName="/ppt/theme/themeOverride4.xml" ContentType="application/vnd.openxmlformats-officedocument.themeOverride+xml"/>
  <Override PartName="/ppt/notesSlides/notesSlide3.xml" ContentType="application/vnd.openxmlformats-officedocument.presentationml.notesSlide+xml"/>
  <Override PartName="/ppt/theme/themeOverride5.xml" ContentType="application/vnd.openxmlformats-officedocument.themeOverride+xml"/>
  <Override PartName="/ppt/notesSlides/notesSlide4.xml" ContentType="application/vnd.openxmlformats-officedocument.presentationml.notesSlide+xml"/>
  <Override PartName="/ppt/theme/themeOverride6.xml" ContentType="application/vnd.openxmlformats-officedocument.themeOverride+xml"/>
  <Override PartName="/ppt/notesSlides/notesSlide5.xml" ContentType="application/vnd.openxmlformats-officedocument.presentationml.notesSlide+xml"/>
  <Override PartName="/ppt/theme/themeOverride7.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heme/themeOverride8.xml" ContentType="application/vnd.openxmlformats-officedocument.themeOverr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58"/>
  </p:notesMasterIdLst>
  <p:sldIdLst>
    <p:sldId id="274" r:id="rId3"/>
    <p:sldId id="257" r:id="rId4"/>
    <p:sldId id="258" r:id="rId5"/>
    <p:sldId id="259" r:id="rId6"/>
    <p:sldId id="260" r:id="rId7"/>
    <p:sldId id="261" r:id="rId8"/>
    <p:sldId id="262" r:id="rId9"/>
    <p:sldId id="265" r:id="rId10"/>
    <p:sldId id="266" r:id="rId11"/>
    <p:sldId id="267" r:id="rId12"/>
    <p:sldId id="271" r:id="rId13"/>
    <p:sldId id="269" r:id="rId14"/>
    <p:sldId id="275" r:id="rId15"/>
    <p:sldId id="256" r:id="rId16"/>
    <p:sldId id="315" r:id="rId17"/>
    <p:sldId id="316" r:id="rId18"/>
    <p:sldId id="317" r:id="rId19"/>
    <p:sldId id="318" r:id="rId20"/>
    <p:sldId id="319" r:id="rId21"/>
    <p:sldId id="320" r:id="rId22"/>
    <p:sldId id="321" r:id="rId23"/>
    <p:sldId id="322" r:id="rId24"/>
    <p:sldId id="323" r:id="rId25"/>
    <p:sldId id="324" r:id="rId26"/>
    <p:sldId id="325" r:id="rId27"/>
    <p:sldId id="326" r:id="rId28"/>
    <p:sldId id="276" r:id="rId29"/>
    <p:sldId id="268" r:id="rId30"/>
    <p:sldId id="309" r:id="rId31"/>
    <p:sldId id="310" r:id="rId32"/>
    <p:sldId id="311" r:id="rId33"/>
    <p:sldId id="312" r:id="rId34"/>
    <p:sldId id="313" r:id="rId35"/>
    <p:sldId id="264" r:id="rId36"/>
    <p:sldId id="270" r:id="rId37"/>
    <p:sldId id="314" r:id="rId38"/>
    <p:sldId id="263" r:id="rId39"/>
    <p:sldId id="277" r:id="rId40"/>
    <p:sldId id="293" r:id="rId41"/>
    <p:sldId id="294" r:id="rId42"/>
    <p:sldId id="295" r:id="rId43"/>
    <p:sldId id="296" r:id="rId44"/>
    <p:sldId id="297" r:id="rId45"/>
    <p:sldId id="298" r:id="rId46"/>
    <p:sldId id="299" r:id="rId47"/>
    <p:sldId id="300" r:id="rId48"/>
    <p:sldId id="301" r:id="rId49"/>
    <p:sldId id="302" r:id="rId50"/>
    <p:sldId id="303" r:id="rId51"/>
    <p:sldId id="304" r:id="rId52"/>
    <p:sldId id="278" r:id="rId53"/>
    <p:sldId id="305" r:id="rId54"/>
    <p:sldId id="306" r:id="rId55"/>
    <p:sldId id="307" r:id="rId56"/>
    <p:sldId id="273"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96" d="100"/>
          <a:sy n="96" d="100"/>
        </p:scale>
        <p:origin x="77" y="2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gautierm\Documents\CARA%20work\Johnson%20Religion%20Trends\Comparative%20Data.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9.xml"/><Relationship Id="rId1" Type="http://schemas.microsoft.com/office/2011/relationships/chartStyle" Target="style9.xml"/></Relationships>
</file>

<file path=ppt/charts/_rels/chart11.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3.xlsx"/></Relationships>
</file>

<file path=ppt/charts/_rels/chart2.xml.rels><?xml version="1.0" encoding="UTF-8" standalone="yes"?>
<Relationships xmlns="http://schemas.openxmlformats.org/package/2006/relationships"><Relationship Id="rId3" Type="http://schemas.openxmlformats.org/officeDocument/2006/relationships/oleObject" Target="file:///C:\Users\gautierm\Documents\CARA%20work\Johnson%20Religion%20Trends\Comparative%20Data.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gautierm\Documents\CARA%20work\Johnson%20Religion%20Trends\Comparative%20Data.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gautierm\Documents\CARA%20work\Johnson%20Religion%20Trends\Comparative%20Data.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gautierm\Documents\CARA%20work\Johnson%20Religion%20Trends\Comparative%20Data.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gautierm\Documents\CARA%20work\Johnson%20Religion%20Trends\Comparative%20Data.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gautierm\Documents\CARA%20work\Johnson%20Religion%20Trends\Comparative%20Data.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chartUserShapes" Target="../drawings/drawing1.xml"/></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'New Members Data'!$B$1</c:f>
              <c:strCache>
                <c:ptCount val="1"/>
                <c:pt idx="0">
                  <c:v>2009 USA</c:v>
                </c:pt>
              </c:strCache>
            </c:strRef>
          </c:tx>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lang="en-US" sz="10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'New Members Data'!$A$27:$A$31</c:f>
              <c:strCache>
                <c:ptCount val="5"/>
                <c:pt idx="0">
                  <c:v>Response to a call from God</c:v>
                </c:pt>
                <c:pt idx="1">
                  <c:v>Desire for prayer and spiritual growth</c:v>
                </c:pt>
                <c:pt idx="2">
                  <c:v>Desire to be part of a community</c:v>
                </c:pt>
                <c:pt idx="3">
                  <c:v>Desire to be of service</c:v>
                </c:pt>
                <c:pt idx="4">
                  <c:v>Desire to be more committed to the Church</c:v>
                </c:pt>
              </c:strCache>
            </c:strRef>
          </c:cat>
          <c:val>
            <c:numRef>
              <c:f>'New Members Data'!$B$27:$B$31</c:f>
              <c:numCache>
                <c:formatCode>0%</c:formatCode>
                <c:ptCount val="5"/>
                <c:pt idx="0">
                  <c:v>0.83</c:v>
                </c:pt>
                <c:pt idx="1">
                  <c:v>0.76</c:v>
                </c:pt>
                <c:pt idx="2">
                  <c:v>0.6</c:v>
                </c:pt>
                <c:pt idx="3">
                  <c:v>0.64</c:v>
                </c:pt>
                <c:pt idx="4">
                  <c:v>0.45</c:v>
                </c:pt>
              </c:numCache>
            </c:numRef>
          </c:val>
          <c:extLst>
            <c:ext xmlns:c16="http://schemas.microsoft.com/office/drawing/2014/chart" uri="{C3380CC4-5D6E-409C-BE32-E72D297353CC}">
              <c16:uniqueId val="{00000000-D7EC-46CB-8606-79A55412BE3B}"/>
            </c:ext>
          </c:extLst>
        </c:ser>
        <c:ser>
          <c:idx val="1"/>
          <c:order val="1"/>
          <c:tx>
            <c:strRef>
              <c:f>'New Members Data'!$C$1</c:f>
              <c:strCache>
                <c:ptCount val="1"/>
                <c:pt idx="0">
                  <c:v>2015 FRA</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lang="en-US" sz="10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'New Members Data'!$A$27:$A$31</c:f>
              <c:strCache>
                <c:ptCount val="5"/>
                <c:pt idx="0">
                  <c:v>Response to a call from God</c:v>
                </c:pt>
                <c:pt idx="1">
                  <c:v>Desire for prayer and spiritual growth</c:v>
                </c:pt>
                <c:pt idx="2">
                  <c:v>Desire to be part of a community</c:v>
                </c:pt>
                <c:pt idx="3">
                  <c:v>Desire to be of service</c:v>
                </c:pt>
                <c:pt idx="4">
                  <c:v>Desire to be more committed to the Church</c:v>
                </c:pt>
              </c:strCache>
            </c:strRef>
          </c:cat>
          <c:val>
            <c:numRef>
              <c:f>'New Members Data'!$C$27:$C$31</c:f>
              <c:numCache>
                <c:formatCode>0%</c:formatCode>
                <c:ptCount val="5"/>
                <c:pt idx="0">
                  <c:v>0.99</c:v>
                </c:pt>
                <c:pt idx="1">
                  <c:v>0.82</c:v>
                </c:pt>
                <c:pt idx="2">
                  <c:v>0.62</c:v>
                </c:pt>
                <c:pt idx="3">
                  <c:v>0.39</c:v>
                </c:pt>
                <c:pt idx="4">
                  <c:v>0.66</c:v>
                </c:pt>
              </c:numCache>
            </c:numRef>
          </c:val>
          <c:extLst>
            <c:ext xmlns:c16="http://schemas.microsoft.com/office/drawing/2014/chart" uri="{C3380CC4-5D6E-409C-BE32-E72D297353CC}">
              <c16:uniqueId val="{00000001-D7EC-46CB-8606-79A55412BE3B}"/>
            </c:ext>
          </c:extLst>
        </c:ser>
        <c:ser>
          <c:idx val="4"/>
          <c:order val="2"/>
          <c:tx>
            <c:strRef>
              <c:f>'New Members Data'!$D$1</c:f>
              <c:strCache>
                <c:ptCount val="1"/>
                <c:pt idx="0">
                  <c:v>2015 AUS</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lang="en-US" sz="10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'New Members Data'!$A$27:$A$31</c:f>
              <c:strCache>
                <c:ptCount val="5"/>
                <c:pt idx="0">
                  <c:v>Response to a call from God</c:v>
                </c:pt>
                <c:pt idx="1">
                  <c:v>Desire for prayer and spiritual growth</c:v>
                </c:pt>
                <c:pt idx="2">
                  <c:v>Desire to be part of a community</c:v>
                </c:pt>
                <c:pt idx="3">
                  <c:v>Desire to be of service</c:v>
                </c:pt>
                <c:pt idx="4">
                  <c:v>Desire to be more committed to the Church</c:v>
                </c:pt>
              </c:strCache>
            </c:strRef>
          </c:cat>
          <c:val>
            <c:numRef>
              <c:f>'New Members Data'!$D$27:$D$31</c:f>
              <c:numCache>
                <c:formatCode>0%</c:formatCode>
                <c:ptCount val="5"/>
                <c:pt idx="0">
                  <c:v>0.8</c:v>
                </c:pt>
                <c:pt idx="1">
                  <c:v>0.77</c:v>
                </c:pt>
                <c:pt idx="2">
                  <c:v>0.61</c:v>
                </c:pt>
                <c:pt idx="3">
                  <c:v>0.79</c:v>
                </c:pt>
                <c:pt idx="4">
                  <c:v>0.45</c:v>
                </c:pt>
              </c:numCache>
            </c:numRef>
          </c:val>
          <c:extLst>
            <c:ext xmlns:c16="http://schemas.microsoft.com/office/drawing/2014/chart" uri="{C3380CC4-5D6E-409C-BE32-E72D297353CC}">
              <c16:uniqueId val="{00000002-D7EC-46CB-8606-79A55412BE3B}"/>
            </c:ext>
          </c:extLst>
        </c:ser>
        <c:ser>
          <c:idx val="2"/>
          <c:order val="3"/>
          <c:tx>
            <c:strRef>
              <c:f>'New Members Data'!$E$1</c:f>
              <c:strCache>
                <c:ptCount val="1"/>
                <c:pt idx="0">
                  <c:v>2017 CAN</c:v>
                </c:pt>
              </c:strCache>
            </c:strRef>
          </c:tx>
          <c:spPr>
            <a:solidFill>
              <a:schemeClr val="accent6">
                <a:lumMod val="50000"/>
              </a:schemeClr>
            </a:solidFill>
            <a:ln>
              <a:noFill/>
            </a:ln>
            <a:effectLst/>
          </c:spPr>
          <c:invertIfNegative val="0"/>
          <c:dLbls>
            <c:spPr>
              <a:noFill/>
              <a:ln>
                <a:noFill/>
              </a:ln>
              <a:effectLst/>
            </c:spPr>
            <c:txPr>
              <a:bodyPr rot="0" spcFirstLastPara="1" vertOverflow="ellipsis" vert="horz" wrap="square" anchor="ctr" anchorCtr="1"/>
              <a:lstStyle/>
              <a:p>
                <a:pPr>
                  <a:defRPr lang="en-US" sz="10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'New Members Data'!$A$27:$A$31</c:f>
              <c:strCache>
                <c:ptCount val="5"/>
                <c:pt idx="0">
                  <c:v>Response to a call from God</c:v>
                </c:pt>
                <c:pt idx="1">
                  <c:v>Desire for prayer and spiritual growth</c:v>
                </c:pt>
                <c:pt idx="2">
                  <c:v>Desire to be part of a community</c:v>
                </c:pt>
                <c:pt idx="3">
                  <c:v>Desire to be of service</c:v>
                </c:pt>
                <c:pt idx="4">
                  <c:v>Desire to be more committed to the Church</c:v>
                </c:pt>
              </c:strCache>
            </c:strRef>
          </c:cat>
          <c:val>
            <c:numRef>
              <c:f>'New Members Data'!$E$27:$E$31</c:f>
              <c:numCache>
                <c:formatCode>0%</c:formatCode>
                <c:ptCount val="5"/>
                <c:pt idx="0">
                  <c:v>0.92</c:v>
                </c:pt>
                <c:pt idx="1">
                  <c:v>0.83</c:v>
                </c:pt>
                <c:pt idx="2">
                  <c:v>0.63</c:v>
                </c:pt>
                <c:pt idx="3">
                  <c:v>0.77</c:v>
                </c:pt>
                <c:pt idx="4">
                  <c:v>0.6</c:v>
                </c:pt>
              </c:numCache>
            </c:numRef>
          </c:val>
          <c:extLst>
            <c:ext xmlns:c16="http://schemas.microsoft.com/office/drawing/2014/chart" uri="{C3380CC4-5D6E-409C-BE32-E72D297353CC}">
              <c16:uniqueId val="{00000003-D7EC-46CB-8606-79A55412BE3B}"/>
            </c:ext>
          </c:extLst>
        </c:ser>
        <c:ser>
          <c:idx val="3"/>
          <c:order val="4"/>
          <c:tx>
            <c:strRef>
              <c:f>'New Members Data'!$F$1</c:f>
              <c:strCache>
                <c:ptCount val="1"/>
                <c:pt idx="0">
                  <c:v>2019 USA</c:v>
                </c:pt>
              </c:strCache>
            </c:strRef>
          </c:tx>
          <c:spPr>
            <a:solidFill>
              <a:schemeClr val="accent1">
                <a:lumMod val="75000"/>
              </a:schemeClr>
            </a:solidFill>
            <a:ln>
              <a:noFill/>
            </a:ln>
            <a:effectLst/>
          </c:spPr>
          <c:invertIfNegative val="0"/>
          <c:dLbls>
            <c:spPr>
              <a:noFill/>
              <a:ln>
                <a:noFill/>
              </a:ln>
              <a:effectLst/>
            </c:spPr>
            <c:txPr>
              <a:bodyPr rot="0" spcFirstLastPara="1" vertOverflow="ellipsis" vert="horz" wrap="square" anchor="ctr" anchorCtr="1"/>
              <a:lstStyle/>
              <a:p>
                <a:pPr>
                  <a:defRPr lang="en-US" sz="10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'New Members Data'!$A$27:$A$31</c:f>
              <c:strCache>
                <c:ptCount val="5"/>
                <c:pt idx="0">
                  <c:v>Response to a call from God</c:v>
                </c:pt>
                <c:pt idx="1">
                  <c:v>Desire for prayer and spiritual growth</c:v>
                </c:pt>
                <c:pt idx="2">
                  <c:v>Desire to be part of a community</c:v>
                </c:pt>
                <c:pt idx="3">
                  <c:v>Desire to be of service</c:v>
                </c:pt>
                <c:pt idx="4">
                  <c:v>Desire to be more committed to the Church</c:v>
                </c:pt>
              </c:strCache>
            </c:strRef>
          </c:cat>
          <c:val>
            <c:numRef>
              <c:f>'New Members Data'!$F$27:$F$31</c:f>
              <c:numCache>
                <c:formatCode>0%</c:formatCode>
                <c:ptCount val="5"/>
                <c:pt idx="0">
                  <c:v>0.85</c:v>
                </c:pt>
                <c:pt idx="1">
                  <c:v>0.81</c:v>
                </c:pt>
                <c:pt idx="2">
                  <c:v>0.6</c:v>
                </c:pt>
                <c:pt idx="3">
                  <c:v>0.63</c:v>
                </c:pt>
                <c:pt idx="4">
                  <c:v>0.48</c:v>
                </c:pt>
              </c:numCache>
            </c:numRef>
          </c:val>
          <c:extLst>
            <c:ext xmlns:c16="http://schemas.microsoft.com/office/drawing/2014/chart" uri="{C3380CC4-5D6E-409C-BE32-E72D297353CC}">
              <c16:uniqueId val="{00000004-D7EC-46CB-8606-79A55412BE3B}"/>
            </c:ext>
          </c:extLst>
        </c:ser>
        <c:dLbls>
          <c:dLblPos val="outEnd"/>
          <c:showLegendKey val="0"/>
          <c:showVal val="1"/>
          <c:showCatName val="0"/>
          <c:showSerName val="0"/>
          <c:showPercent val="0"/>
          <c:showBubbleSize val="0"/>
        </c:dLbls>
        <c:gapWidth val="150"/>
        <c:axId val="905681311"/>
        <c:axId val="298553087"/>
      </c:barChart>
      <c:catAx>
        <c:axId val="9056813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1000" b="0" i="0" u="none" strike="noStrike" kern="1200" baseline="0">
                <a:solidFill>
                  <a:schemeClr val="tx1"/>
                </a:solidFill>
                <a:latin typeface="+mn-lt"/>
                <a:ea typeface="+mn-ea"/>
                <a:cs typeface="+mn-cs"/>
              </a:defRPr>
            </a:pPr>
            <a:endParaRPr lang="en-US"/>
          </a:p>
        </c:txPr>
        <c:crossAx val="298553087"/>
        <c:crosses val="autoZero"/>
        <c:auto val="1"/>
        <c:lblAlgn val="ctr"/>
        <c:lblOffset val="100"/>
        <c:noMultiLvlLbl val="0"/>
      </c:catAx>
      <c:valAx>
        <c:axId val="298553087"/>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lang="en-US" sz="1000" b="0" i="0" u="none" strike="noStrike" kern="1200" baseline="0">
                <a:solidFill>
                  <a:schemeClr val="tx1"/>
                </a:solidFill>
                <a:latin typeface="+mn-lt"/>
                <a:ea typeface="+mn-ea"/>
                <a:cs typeface="+mn-cs"/>
              </a:defRPr>
            </a:pPr>
            <a:endParaRPr lang="en-US"/>
          </a:p>
        </c:txPr>
        <c:crossAx val="9056813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lang="en-US" sz="10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lang="en-US" sz="1000" b="0" i="0" u="none" strike="noStrike" kern="1200" baseline="0">
          <a:solidFill>
            <a:schemeClr val="tx1"/>
          </a:solidFill>
          <a:latin typeface="+mn-lt"/>
          <a:ea typeface="+mn-ea"/>
          <a:cs typeface="+mn-cs"/>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a:t>Number of siblings</a:t>
            </a:r>
          </a:p>
        </c:rich>
      </c:tx>
      <c:layout>
        <c:manualLayout>
          <c:xMode val="edge"/>
          <c:yMode val="edge"/>
          <c:x val="0.41276267451364484"/>
          <c:y val="0"/>
        </c:manualLayout>
      </c:layout>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How many brothers and sisters do you have?</c:v>
                </c:pt>
              </c:strCache>
            </c:strRef>
          </c:tx>
          <c:dPt>
            <c:idx val="0"/>
            <c:bubble3D val="0"/>
            <c:spPr>
              <a:solidFill>
                <a:schemeClr val="accent4">
                  <a:shade val="53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29C3-46BF-92C5-012BB66F072D}"/>
              </c:ext>
            </c:extLst>
          </c:dPt>
          <c:dPt>
            <c:idx val="1"/>
            <c:bubble3D val="0"/>
            <c:spPr>
              <a:solidFill>
                <a:schemeClr val="accent4">
                  <a:shade val="76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29C3-46BF-92C5-012BB66F072D}"/>
              </c:ext>
            </c:extLst>
          </c:dPt>
          <c:dPt>
            <c:idx val="2"/>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29C3-46BF-92C5-012BB66F072D}"/>
              </c:ext>
            </c:extLst>
          </c:dPt>
          <c:dPt>
            <c:idx val="3"/>
            <c:bubble3D val="0"/>
            <c:spPr>
              <a:solidFill>
                <a:schemeClr val="accent4">
                  <a:tint val="77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29C3-46BF-92C5-012BB66F072D}"/>
              </c:ext>
            </c:extLst>
          </c:dPt>
          <c:dPt>
            <c:idx val="4"/>
            <c:bubble3D val="0"/>
            <c:spPr>
              <a:solidFill>
                <a:schemeClr val="accent4">
                  <a:tint val="54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29C3-46BF-92C5-012BB66F072D}"/>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ctr"/>
            <c:showLegendKey val="0"/>
            <c:showVal val="0"/>
            <c:showCatName val="1"/>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Sheet1!$A$2:$A$6</c:f>
              <c:strCache>
                <c:ptCount val="4"/>
                <c:pt idx="0">
                  <c:v>Between four and six siblings</c:v>
                </c:pt>
                <c:pt idx="1">
                  <c:v>Between seven and ten siblings  </c:v>
                </c:pt>
                <c:pt idx="3">
                  <c:v>Three siblings and below</c:v>
                </c:pt>
              </c:strCache>
            </c:strRef>
          </c:cat>
          <c:val>
            <c:numRef>
              <c:f>Sheet1!$B$2:$B$6</c:f>
              <c:numCache>
                <c:formatCode>0%</c:formatCode>
                <c:ptCount val="5"/>
                <c:pt idx="0">
                  <c:v>0.37</c:v>
                </c:pt>
                <c:pt idx="1">
                  <c:v>0.31</c:v>
                </c:pt>
                <c:pt idx="3">
                  <c:v>0.2</c:v>
                </c:pt>
              </c:numCache>
            </c:numRef>
          </c:val>
          <c:extLst>
            <c:ext xmlns:c16="http://schemas.microsoft.com/office/drawing/2014/chart" uri="{C3380CC4-5D6E-409C-BE32-E72D297353CC}">
              <c16:uniqueId val="{0000000B-29C3-46BF-92C5-012BB66F072D}"/>
            </c:ext>
          </c:extLst>
        </c:ser>
        <c:dLbls>
          <c:dLblPos val="ctr"/>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0"/>
    <c:view3D>
      <c:rotX val="15"/>
      <c:rotY val="20"/>
      <c:rAngAx val="1"/>
    </c:view3D>
    <c:floor>
      <c:thickness val="0"/>
      <c:spPr>
        <a:solidFill>
          <a:schemeClr val="bg1"/>
        </a:solidFill>
        <a:ln w="3175"/>
      </c:spPr>
    </c:floor>
    <c:sideWall>
      <c:thickness val="0"/>
      <c:spPr>
        <a:solidFill>
          <a:schemeClr val="accent1">
            <a:lumMod val="20000"/>
            <a:lumOff val="80000"/>
          </a:schemeClr>
        </a:solidFill>
        <a:ln>
          <a:solidFill>
            <a:schemeClr val="tx2">
              <a:lumMod val="20000"/>
              <a:lumOff val="80000"/>
            </a:schemeClr>
          </a:solidFill>
        </a:ln>
      </c:spPr>
    </c:sideWall>
    <c:backWall>
      <c:thickness val="0"/>
      <c:spPr>
        <a:solidFill>
          <a:schemeClr val="accent1">
            <a:lumMod val="20000"/>
            <a:lumOff val="80000"/>
          </a:schemeClr>
        </a:solidFill>
        <a:ln>
          <a:solidFill>
            <a:schemeClr val="tx2">
              <a:lumMod val="20000"/>
              <a:lumOff val="80000"/>
            </a:schemeClr>
          </a:solidFill>
        </a:ln>
      </c:spPr>
    </c:backWall>
    <c:plotArea>
      <c:layout>
        <c:manualLayout>
          <c:layoutTarget val="inner"/>
          <c:xMode val="edge"/>
          <c:yMode val="edge"/>
          <c:x val="6.995280971207013E-2"/>
          <c:y val="6.629319996388322E-2"/>
          <c:w val="0.88637480855897732"/>
          <c:h val="0.77362153168281744"/>
        </c:manualLayout>
      </c:layout>
      <c:bar3DChart>
        <c:barDir val="col"/>
        <c:grouping val="clustered"/>
        <c:varyColors val="0"/>
        <c:ser>
          <c:idx val="0"/>
          <c:order val="0"/>
          <c:tx>
            <c:strRef>
              <c:f>Sheet1!$B$1</c:f>
              <c:strCache>
                <c:ptCount val="1"/>
                <c:pt idx="0">
                  <c:v>Kenya</c:v>
                </c:pt>
              </c:strCache>
            </c:strRef>
          </c:tx>
          <c:spPr>
            <a:solidFill>
              <a:srgbClr val="00B050"/>
            </a:solidFill>
            <a:ln w="28575">
              <a:solidFill>
                <a:schemeClr val="accent3">
                  <a:lumMod val="50000"/>
                </a:schemeClr>
              </a:solidFill>
            </a:ln>
          </c:spPr>
          <c:invertIfNegative val="0"/>
          <c:dLbls>
            <c:spPr>
              <a:solidFill>
                <a:schemeClr val="bg1"/>
              </a:solidFill>
              <a:ln>
                <a:solidFill>
                  <a:schemeClr val="tx1"/>
                </a:solidFill>
              </a:ln>
            </c:spPr>
            <c:txPr>
              <a:bodyPr/>
              <a:lstStyle/>
              <a:p>
                <a:pPr>
                  <a:defRPr sz="1800">
                    <a:latin typeface="Times New Roman" pitchFamily="18" charset="0"/>
                    <a:cs typeface="Times New Roman"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High school or less</c:v>
                </c:pt>
                <c:pt idx="1">
                  <c:v>Some college</c:v>
                </c:pt>
                <c:pt idx="2">
                  <c:v>Bachelor's degree</c:v>
                </c:pt>
              </c:strCache>
            </c:strRef>
          </c:cat>
          <c:val>
            <c:numRef>
              <c:f>Sheet1!$B$2:$B$4</c:f>
              <c:numCache>
                <c:formatCode>0%</c:formatCode>
                <c:ptCount val="3"/>
                <c:pt idx="0">
                  <c:v>0.52</c:v>
                </c:pt>
                <c:pt idx="1">
                  <c:v>0.43</c:v>
                </c:pt>
                <c:pt idx="2">
                  <c:v>0.04</c:v>
                </c:pt>
              </c:numCache>
            </c:numRef>
          </c:val>
          <c:extLst>
            <c:ext xmlns:c16="http://schemas.microsoft.com/office/drawing/2014/chart" uri="{C3380CC4-5D6E-409C-BE32-E72D297353CC}">
              <c16:uniqueId val="{00000000-F7EB-4DC1-9058-0C27DD809FE2}"/>
            </c:ext>
          </c:extLst>
        </c:ser>
        <c:ser>
          <c:idx val="1"/>
          <c:order val="1"/>
          <c:tx>
            <c:strRef>
              <c:f>Sheet1!$C$1</c:f>
              <c:strCache>
                <c:ptCount val="1"/>
                <c:pt idx="0">
                  <c:v>United States of America</c:v>
                </c:pt>
              </c:strCache>
            </c:strRef>
          </c:tx>
          <c:spPr>
            <a:solidFill>
              <a:srgbClr val="FF0000"/>
            </a:solidFill>
            <a:ln w="12700">
              <a:solidFill>
                <a:schemeClr val="accent3">
                  <a:lumMod val="50000"/>
                </a:schemeClr>
              </a:solidFill>
            </a:ln>
            <a:effectLst/>
          </c:spPr>
          <c:invertIfNegative val="0"/>
          <c:dLbls>
            <c:spPr>
              <a:solidFill>
                <a:schemeClr val="bg1"/>
              </a:solidFill>
              <a:ln>
                <a:solidFill>
                  <a:schemeClr val="tx1"/>
                </a:solidFill>
              </a:ln>
            </c:spPr>
            <c:txPr>
              <a:bodyPr/>
              <a:lstStyle/>
              <a:p>
                <a:pPr>
                  <a:defRPr sz="1800" baseline="0">
                    <a:latin typeface="Times New Roman" pitchFamily="18" charset="0"/>
                    <a:cs typeface="Times New Roman"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High school or less</c:v>
                </c:pt>
                <c:pt idx="1">
                  <c:v>Some college</c:v>
                </c:pt>
                <c:pt idx="2">
                  <c:v>Bachelor's degree</c:v>
                </c:pt>
              </c:strCache>
            </c:strRef>
          </c:cat>
          <c:val>
            <c:numRef>
              <c:f>Sheet1!$C$2:$C$4</c:f>
              <c:numCache>
                <c:formatCode>0%</c:formatCode>
                <c:ptCount val="3"/>
                <c:pt idx="0">
                  <c:v>0.08</c:v>
                </c:pt>
                <c:pt idx="1">
                  <c:v>0.17</c:v>
                </c:pt>
                <c:pt idx="2">
                  <c:v>0.51</c:v>
                </c:pt>
              </c:numCache>
            </c:numRef>
          </c:val>
          <c:extLst>
            <c:ext xmlns:c16="http://schemas.microsoft.com/office/drawing/2014/chart" uri="{C3380CC4-5D6E-409C-BE32-E72D297353CC}">
              <c16:uniqueId val="{00000001-F7EB-4DC1-9058-0C27DD809FE2}"/>
            </c:ext>
          </c:extLst>
        </c:ser>
        <c:dLbls>
          <c:showLegendKey val="0"/>
          <c:showVal val="0"/>
          <c:showCatName val="0"/>
          <c:showSerName val="0"/>
          <c:showPercent val="0"/>
          <c:showBubbleSize val="0"/>
        </c:dLbls>
        <c:gapWidth val="150"/>
        <c:shape val="box"/>
        <c:axId val="180955392"/>
        <c:axId val="181084160"/>
        <c:axId val="0"/>
      </c:bar3DChart>
      <c:catAx>
        <c:axId val="180955392"/>
        <c:scaling>
          <c:orientation val="minMax"/>
        </c:scaling>
        <c:delete val="0"/>
        <c:axPos val="b"/>
        <c:numFmt formatCode="General" sourceLinked="0"/>
        <c:majorTickMark val="out"/>
        <c:minorTickMark val="none"/>
        <c:tickLblPos val="nextTo"/>
        <c:txPr>
          <a:bodyPr/>
          <a:lstStyle/>
          <a:p>
            <a:pPr>
              <a:defRPr sz="1100">
                <a:latin typeface="Times New Roman" pitchFamily="18" charset="0"/>
                <a:cs typeface="Times New Roman" pitchFamily="18" charset="0"/>
              </a:defRPr>
            </a:pPr>
            <a:endParaRPr lang="en-US"/>
          </a:p>
        </c:txPr>
        <c:crossAx val="181084160"/>
        <c:crosses val="autoZero"/>
        <c:auto val="1"/>
        <c:lblAlgn val="ctr"/>
        <c:lblOffset val="100"/>
        <c:noMultiLvlLbl val="0"/>
      </c:catAx>
      <c:valAx>
        <c:axId val="181084160"/>
        <c:scaling>
          <c:orientation val="minMax"/>
          <c:max val="1"/>
        </c:scaling>
        <c:delete val="0"/>
        <c:axPos val="l"/>
        <c:majorGridlines/>
        <c:numFmt formatCode="0%" sourceLinked="1"/>
        <c:majorTickMark val="out"/>
        <c:minorTickMark val="none"/>
        <c:tickLblPos val="nextTo"/>
        <c:txPr>
          <a:bodyPr/>
          <a:lstStyle/>
          <a:p>
            <a:pPr>
              <a:defRPr sz="1100">
                <a:latin typeface="Times New Roman" pitchFamily="18" charset="0"/>
                <a:cs typeface="Times New Roman" pitchFamily="18" charset="0"/>
              </a:defRPr>
            </a:pPr>
            <a:endParaRPr lang="en-US"/>
          </a:p>
        </c:txPr>
        <c:crossAx val="180955392"/>
        <c:crosses val="autoZero"/>
        <c:crossBetween val="between"/>
      </c:valAx>
      <c:spPr>
        <a:effectLst>
          <a:glow rad="127000">
            <a:schemeClr val="tx1"/>
          </a:glow>
        </a:effectLst>
        <a:scene3d>
          <a:camera prst="orthographicFront"/>
          <a:lightRig rig="threePt" dir="t"/>
        </a:scene3d>
      </c:spPr>
    </c:plotArea>
    <c:legend>
      <c:legendPos val="b"/>
      <c:overlay val="0"/>
      <c:spPr>
        <a:ln w="12700"/>
      </c:spPr>
      <c:txPr>
        <a:bodyPr/>
        <a:lstStyle/>
        <a:p>
          <a:pPr>
            <a:defRPr sz="1100">
              <a:latin typeface="Times New Roman" pitchFamily="18" charset="0"/>
              <a:cs typeface="Times New Roman" pitchFamily="18" charset="0"/>
            </a:defRPr>
          </a:pPr>
          <a:endParaRPr lang="en-US"/>
        </a:p>
      </c:txPr>
    </c:legend>
    <c:plotVisOnly val="1"/>
    <c:dispBlanksAs val="gap"/>
    <c:showDLblsOverMax val="0"/>
  </c:chart>
  <c:spPr>
    <a:ln w="34925" cmpd="dbl">
      <a:solidFill>
        <a:schemeClr val="tx1"/>
      </a:solidFill>
    </a:ln>
  </c:sp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0256242008210512E-2"/>
          <c:y val="0.1075072463768116"/>
          <c:w val="0.92565213002220881"/>
          <c:h val="0.69602715964852224"/>
        </c:manualLayout>
      </c:layout>
      <c:barChart>
        <c:barDir val="col"/>
        <c:grouping val="clustered"/>
        <c:varyColors val="0"/>
        <c:ser>
          <c:idx val="0"/>
          <c:order val="0"/>
          <c:tx>
            <c:strRef>
              <c:f>'New Members Data'!$B$1</c:f>
              <c:strCache>
                <c:ptCount val="1"/>
                <c:pt idx="0">
                  <c:v>2009 USA</c:v>
                </c:pt>
              </c:strCache>
            </c:strRef>
          </c:tx>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'New Members Data'!$A$42:$A$49</c:f>
              <c:strCache>
                <c:ptCount val="5"/>
                <c:pt idx="0">
                  <c:v>The spirituality of the Institute</c:v>
                </c:pt>
                <c:pt idx="1">
                  <c:v>The mission of the Institute</c:v>
                </c:pt>
                <c:pt idx="2">
                  <c:v>The prayer life of the Institute</c:v>
                </c:pt>
                <c:pt idx="3">
                  <c:v>The life and works of Institute founder</c:v>
                </c:pt>
                <c:pt idx="4">
                  <c:v>The community life of the Institute</c:v>
                </c:pt>
              </c:strCache>
            </c:strRef>
          </c:cat>
          <c:val>
            <c:numRef>
              <c:f>'New Members Data'!$B$42:$B$49</c:f>
              <c:numCache>
                <c:formatCode>0%</c:formatCode>
                <c:ptCount val="5"/>
                <c:pt idx="0">
                  <c:v>0.71</c:v>
                </c:pt>
                <c:pt idx="1">
                  <c:v>0.57999999999999996</c:v>
                </c:pt>
                <c:pt idx="2">
                  <c:v>0.67</c:v>
                </c:pt>
                <c:pt idx="3">
                  <c:v>0.39</c:v>
                </c:pt>
                <c:pt idx="4">
                  <c:v>0.63</c:v>
                </c:pt>
              </c:numCache>
            </c:numRef>
          </c:val>
          <c:extLst>
            <c:ext xmlns:c16="http://schemas.microsoft.com/office/drawing/2014/chart" uri="{C3380CC4-5D6E-409C-BE32-E72D297353CC}">
              <c16:uniqueId val="{00000000-D2E1-4BE7-A33F-2DBD978882B9}"/>
            </c:ext>
          </c:extLst>
        </c:ser>
        <c:ser>
          <c:idx val="1"/>
          <c:order val="1"/>
          <c:tx>
            <c:strRef>
              <c:f>'New Members Data'!$C$1</c:f>
              <c:strCache>
                <c:ptCount val="1"/>
                <c:pt idx="0">
                  <c:v>2015 FRA</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'New Members Data'!$A$42:$A$49</c:f>
              <c:strCache>
                <c:ptCount val="5"/>
                <c:pt idx="0">
                  <c:v>The spirituality of the Institute</c:v>
                </c:pt>
                <c:pt idx="1">
                  <c:v>The mission of the Institute</c:v>
                </c:pt>
                <c:pt idx="2">
                  <c:v>The prayer life of the Institute</c:v>
                </c:pt>
                <c:pt idx="3">
                  <c:v>The life and works of Institute founder</c:v>
                </c:pt>
                <c:pt idx="4">
                  <c:v>The community life of the Institute</c:v>
                </c:pt>
              </c:strCache>
            </c:strRef>
          </c:cat>
          <c:val>
            <c:numRef>
              <c:f>'New Members Data'!$C$42:$C$49</c:f>
              <c:numCache>
                <c:formatCode>0%</c:formatCode>
                <c:ptCount val="5"/>
                <c:pt idx="0">
                  <c:v>0.9</c:v>
                </c:pt>
                <c:pt idx="1">
                  <c:v>0.8</c:v>
                </c:pt>
                <c:pt idx="2">
                  <c:v>0.81</c:v>
                </c:pt>
                <c:pt idx="3">
                  <c:v>0.54</c:v>
                </c:pt>
                <c:pt idx="4">
                  <c:v>0.74</c:v>
                </c:pt>
              </c:numCache>
            </c:numRef>
          </c:val>
          <c:extLst>
            <c:ext xmlns:c16="http://schemas.microsoft.com/office/drawing/2014/chart" uri="{C3380CC4-5D6E-409C-BE32-E72D297353CC}">
              <c16:uniqueId val="{00000001-D2E1-4BE7-A33F-2DBD978882B9}"/>
            </c:ext>
          </c:extLst>
        </c:ser>
        <c:ser>
          <c:idx val="2"/>
          <c:order val="2"/>
          <c:tx>
            <c:strRef>
              <c:f>'New Members Data'!$D$1</c:f>
              <c:strCache>
                <c:ptCount val="1"/>
                <c:pt idx="0">
                  <c:v>2015 AUS</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'New Members Data'!$A$42:$A$49</c:f>
              <c:strCache>
                <c:ptCount val="5"/>
                <c:pt idx="0">
                  <c:v>The spirituality of the Institute</c:v>
                </c:pt>
                <c:pt idx="1">
                  <c:v>The mission of the Institute</c:v>
                </c:pt>
                <c:pt idx="2">
                  <c:v>The prayer life of the Institute</c:v>
                </c:pt>
                <c:pt idx="3">
                  <c:v>The life and works of Institute founder</c:v>
                </c:pt>
                <c:pt idx="4">
                  <c:v>The community life of the Institute</c:v>
                </c:pt>
              </c:strCache>
            </c:strRef>
          </c:cat>
          <c:val>
            <c:numRef>
              <c:f>'New Members Data'!$D$42:$D$49</c:f>
              <c:numCache>
                <c:formatCode>0%</c:formatCode>
                <c:ptCount val="5"/>
                <c:pt idx="0">
                  <c:v>0.68</c:v>
                </c:pt>
                <c:pt idx="1">
                  <c:v>0.76</c:v>
                </c:pt>
                <c:pt idx="2">
                  <c:v>0.64</c:v>
                </c:pt>
                <c:pt idx="3">
                  <c:v>0.56999999999999995</c:v>
                </c:pt>
                <c:pt idx="4">
                  <c:v>0.56999999999999995</c:v>
                </c:pt>
              </c:numCache>
            </c:numRef>
          </c:val>
          <c:extLst>
            <c:ext xmlns:c16="http://schemas.microsoft.com/office/drawing/2014/chart" uri="{C3380CC4-5D6E-409C-BE32-E72D297353CC}">
              <c16:uniqueId val="{00000002-D2E1-4BE7-A33F-2DBD978882B9}"/>
            </c:ext>
          </c:extLst>
        </c:ser>
        <c:ser>
          <c:idx val="3"/>
          <c:order val="3"/>
          <c:tx>
            <c:strRef>
              <c:f>'New Members Data'!$E$1</c:f>
              <c:strCache>
                <c:ptCount val="1"/>
                <c:pt idx="0">
                  <c:v>2017 CAN</c:v>
                </c:pt>
              </c:strCache>
              <c:extLst xmlns:c15="http://schemas.microsoft.com/office/drawing/2012/chart"/>
            </c:strRef>
          </c:tx>
          <c:spPr>
            <a:solidFill>
              <a:schemeClr val="accent6">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'New Members Data'!$A$42:$A$49</c:f>
              <c:strCache>
                <c:ptCount val="5"/>
                <c:pt idx="0">
                  <c:v>The spirituality of the Institute</c:v>
                </c:pt>
                <c:pt idx="1">
                  <c:v>The mission of the Institute</c:v>
                </c:pt>
                <c:pt idx="2">
                  <c:v>The prayer life of the Institute</c:v>
                </c:pt>
                <c:pt idx="3">
                  <c:v>The life and works of Institute founder</c:v>
                </c:pt>
                <c:pt idx="4">
                  <c:v>The community life of the Institute</c:v>
                </c:pt>
              </c:strCache>
            </c:strRef>
          </c:cat>
          <c:val>
            <c:numRef>
              <c:f>'New Members Data'!$E$42:$E$49</c:f>
              <c:numCache>
                <c:formatCode>0%</c:formatCode>
                <c:ptCount val="5"/>
                <c:pt idx="0">
                  <c:v>0.87</c:v>
                </c:pt>
                <c:pt idx="1">
                  <c:v>0.83</c:v>
                </c:pt>
                <c:pt idx="2">
                  <c:v>0.73</c:v>
                </c:pt>
                <c:pt idx="3">
                  <c:v>0.54</c:v>
                </c:pt>
                <c:pt idx="4">
                  <c:v>0.7</c:v>
                </c:pt>
              </c:numCache>
            </c:numRef>
          </c:val>
          <c:extLst xmlns:c15="http://schemas.microsoft.com/office/drawing/2012/chart">
            <c:ext xmlns:c16="http://schemas.microsoft.com/office/drawing/2014/chart" uri="{C3380CC4-5D6E-409C-BE32-E72D297353CC}">
              <c16:uniqueId val="{00000003-D2E1-4BE7-A33F-2DBD978882B9}"/>
            </c:ext>
          </c:extLst>
        </c:ser>
        <c:ser>
          <c:idx val="4"/>
          <c:order val="4"/>
          <c:tx>
            <c:strRef>
              <c:f>'New Members Data'!$F$1</c:f>
              <c:strCache>
                <c:ptCount val="1"/>
                <c:pt idx="0">
                  <c:v>2019 USA</c:v>
                </c:pt>
              </c:strCache>
            </c:strRef>
          </c:tx>
          <c:spPr>
            <a:solidFill>
              <a:schemeClr val="accent5">
                <a:lumMod val="60000"/>
              </a:schemeClr>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'New Members Data'!$A$42:$A$49</c:f>
              <c:strCache>
                <c:ptCount val="5"/>
                <c:pt idx="0">
                  <c:v>The spirituality of the Institute</c:v>
                </c:pt>
                <c:pt idx="1">
                  <c:v>The mission of the Institute</c:v>
                </c:pt>
                <c:pt idx="2">
                  <c:v>The prayer life of the Institute</c:v>
                </c:pt>
                <c:pt idx="3">
                  <c:v>The life and works of Institute founder</c:v>
                </c:pt>
                <c:pt idx="4">
                  <c:v>The community life of the Institute</c:v>
                </c:pt>
              </c:strCache>
            </c:strRef>
          </c:cat>
          <c:val>
            <c:numRef>
              <c:f>'New Members Data'!$F$42:$F$49</c:f>
              <c:numCache>
                <c:formatCode>0%</c:formatCode>
                <c:ptCount val="5"/>
                <c:pt idx="0">
                  <c:v>0.75</c:v>
                </c:pt>
                <c:pt idx="1">
                  <c:v>0.62</c:v>
                </c:pt>
                <c:pt idx="2">
                  <c:v>0.74</c:v>
                </c:pt>
                <c:pt idx="3">
                  <c:v>0.36</c:v>
                </c:pt>
                <c:pt idx="4">
                  <c:v>0.71</c:v>
                </c:pt>
              </c:numCache>
            </c:numRef>
          </c:val>
          <c:extLst>
            <c:ext xmlns:c16="http://schemas.microsoft.com/office/drawing/2014/chart" uri="{C3380CC4-5D6E-409C-BE32-E72D297353CC}">
              <c16:uniqueId val="{00000004-D2E1-4BE7-A33F-2DBD978882B9}"/>
            </c:ext>
          </c:extLst>
        </c:ser>
        <c:dLbls>
          <c:dLblPos val="outEnd"/>
          <c:showLegendKey val="0"/>
          <c:showVal val="1"/>
          <c:showCatName val="0"/>
          <c:showSerName val="0"/>
          <c:showPercent val="0"/>
          <c:showBubbleSize val="0"/>
        </c:dLbls>
        <c:gapWidth val="100"/>
        <c:axId val="913291135"/>
        <c:axId val="1027112607"/>
        <c:extLst/>
      </c:barChart>
      <c:catAx>
        <c:axId val="91329113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027112607"/>
        <c:crosses val="autoZero"/>
        <c:auto val="0"/>
        <c:lblAlgn val="ctr"/>
        <c:lblOffset val="100"/>
        <c:noMultiLvlLbl val="0"/>
      </c:catAx>
      <c:valAx>
        <c:axId val="1027112607"/>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913291135"/>
        <c:crosses val="autoZero"/>
        <c:crossBetween val="between"/>
      </c:valAx>
      <c:spPr>
        <a:noFill/>
        <a:ln>
          <a:noFill/>
        </a:ln>
        <a:effectLst/>
      </c:spPr>
    </c:plotArea>
    <c:legend>
      <c:legendPos val="b"/>
      <c:layout>
        <c:manualLayout>
          <c:xMode val="edge"/>
          <c:yMode val="edge"/>
          <c:x val="0.20997661350023555"/>
          <c:y val="0.9353654695602075"/>
          <c:w val="0.58004660475132919"/>
          <c:h val="5.4878432878816975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'New Members Data'!$B$1</c:f>
              <c:strCache>
                <c:ptCount val="1"/>
                <c:pt idx="0">
                  <c:v>2009 USA</c:v>
                </c:pt>
              </c:strCache>
            </c:strRef>
          </c:tx>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'New Members Data'!$A$42:$A$49</c:f>
              <c:strCache>
                <c:ptCount val="2"/>
                <c:pt idx="0">
                  <c:v>The example of members of the Institute</c:v>
                </c:pt>
                <c:pt idx="1">
                  <c:v>Welcome and encouragement by members</c:v>
                </c:pt>
              </c:strCache>
            </c:strRef>
          </c:cat>
          <c:val>
            <c:numRef>
              <c:f>'New Members Data'!$B$42:$B$49</c:f>
              <c:numCache>
                <c:formatCode>0%</c:formatCode>
                <c:ptCount val="2"/>
                <c:pt idx="0">
                  <c:v>0.69</c:v>
                </c:pt>
                <c:pt idx="1">
                  <c:v>0.62</c:v>
                </c:pt>
              </c:numCache>
            </c:numRef>
          </c:val>
          <c:extLst xmlns:c15="http://schemas.microsoft.com/office/drawing/2012/chart">
            <c:ext xmlns:c16="http://schemas.microsoft.com/office/drawing/2014/chart" uri="{C3380CC4-5D6E-409C-BE32-E72D297353CC}">
              <c16:uniqueId val="{00000000-FD0A-4B68-ABAA-B504C2CB5329}"/>
            </c:ext>
          </c:extLst>
        </c:ser>
        <c:ser>
          <c:idx val="1"/>
          <c:order val="1"/>
          <c:tx>
            <c:strRef>
              <c:f>'New Members Data'!$C$1</c:f>
              <c:strCache>
                <c:ptCount val="1"/>
                <c:pt idx="0">
                  <c:v>2015 FRA</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'New Members Data'!$A$42:$A$49</c:f>
              <c:strCache>
                <c:ptCount val="2"/>
                <c:pt idx="0">
                  <c:v>The example of members of the Institute</c:v>
                </c:pt>
                <c:pt idx="1">
                  <c:v>Welcome and encouragement by members</c:v>
                </c:pt>
              </c:strCache>
            </c:strRef>
          </c:cat>
          <c:val>
            <c:numRef>
              <c:f>'New Members Data'!$C$42:$C$49</c:f>
              <c:numCache>
                <c:formatCode>0%</c:formatCode>
                <c:ptCount val="2"/>
                <c:pt idx="0">
                  <c:v>0.63</c:v>
                </c:pt>
                <c:pt idx="1">
                  <c:v>0.34</c:v>
                </c:pt>
              </c:numCache>
            </c:numRef>
          </c:val>
          <c:extLst xmlns:c15="http://schemas.microsoft.com/office/drawing/2012/chart">
            <c:ext xmlns:c16="http://schemas.microsoft.com/office/drawing/2014/chart" uri="{C3380CC4-5D6E-409C-BE32-E72D297353CC}">
              <c16:uniqueId val="{00000001-FD0A-4B68-ABAA-B504C2CB5329}"/>
            </c:ext>
          </c:extLst>
        </c:ser>
        <c:ser>
          <c:idx val="2"/>
          <c:order val="2"/>
          <c:tx>
            <c:strRef>
              <c:f>'New Members Data'!$D$1</c:f>
              <c:strCache>
                <c:ptCount val="1"/>
                <c:pt idx="0">
                  <c:v>2015 AUS</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'New Members Data'!$A$42:$A$49</c:f>
              <c:strCache>
                <c:ptCount val="2"/>
                <c:pt idx="0">
                  <c:v>The example of members of the Institute</c:v>
                </c:pt>
                <c:pt idx="1">
                  <c:v>Welcome and encouragement by members</c:v>
                </c:pt>
              </c:strCache>
            </c:strRef>
          </c:cat>
          <c:val>
            <c:numRef>
              <c:f>'New Members Data'!$D$42:$D$49</c:f>
              <c:numCache>
                <c:formatCode>0%</c:formatCode>
                <c:ptCount val="2"/>
                <c:pt idx="0">
                  <c:v>0.49</c:v>
                </c:pt>
                <c:pt idx="1">
                  <c:v>0.44</c:v>
                </c:pt>
              </c:numCache>
            </c:numRef>
          </c:val>
          <c:extLst xmlns:c15="http://schemas.microsoft.com/office/drawing/2012/chart">
            <c:ext xmlns:c16="http://schemas.microsoft.com/office/drawing/2014/chart" uri="{C3380CC4-5D6E-409C-BE32-E72D297353CC}">
              <c16:uniqueId val="{00000002-FD0A-4B68-ABAA-B504C2CB5329}"/>
            </c:ext>
          </c:extLst>
        </c:ser>
        <c:ser>
          <c:idx val="3"/>
          <c:order val="3"/>
          <c:tx>
            <c:strRef>
              <c:f>'New Members Data'!$E$1</c:f>
              <c:strCache>
                <c:ptCount val="1"/>
                <c:pt idx="0">
                  <c:v>2017 CAN</c:v>
                </c:pt>
              </c:strCache>
            </c:strRef>
          </c:tx>
          <c:spPr>
            <a:solidFill>
              <a:schemeClr val="accent6">
                <a:lumMod val="60000"/>
              </a:schemeClr>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'New Members Data'!$A$42:$A$49</c:f>
              <c:strCache>
                <c:ptCount val="2"/>
                <c:pt idx="0">
                  <c:v>The example of members of the Institute</c:v>
                </c:pt>
                <c:pt idx="1">
                  <c:v>Welcome and encouragement by members</c:v>
                </c:pt>
              </c:strCache>
            </c:strRef>
          </c:cat>
          <c:val>
            <c:numRef>
              <c:f>'New Members Data'!$E$42:$E$49</c:f>
              <c:numCache>
                <c:formatCode>0%</c:formatCode>
                <c:ptCount val="2"/>
                <c:pt idx="0">
                  <c:v>0.64</c:v>
                </c:pt>
                <c:pt idx="1">
                  <c:v>0.56999999999999995</c:v>
                </c:pt>
              </c:numCache>
            </c:numRef>
          </c:val>
          <c:extLst xmlns:c15="http://schemas.microsoft.com/office/drawing/2012/chart">
            <c:ext xmlns:c16="http://schemas.microsoft.com/office/drawing/2014/chart" uri="{C3380CC4-5D6E-409C-BE32-E72D297353CC}">
              <c16:uniqueId val="{00000003-FD0A-4B68-ABAA-B504C2CB5329}"/>
            </c:ext>
          </c:extLst>
        </c:ser>
        <c:ser>
          <c:idx val="4"/>
          <c:order val="4"/>
          <c:tx>
            <c:strRef>
              <c:f>'New Members Data'!$F$1</c:f>
              <c:strCache>
                <c:ptCount val="1"/>
                <c:pt idx="0">
                  <c:v>2019 USA</c:v>
                </c:pt>
              </c:strCache>
            </c:strRef>
          </c:tx>
          <c:spPr>
            <a:solidFill>
              <a:schemeClr val="accent5">
                <a:lumMod val="60000"/>
              </a:schemeClr>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'New Members Data'!$A$42:$A$49</c:f>
              <c:strCache>
                <c:ptCount val="2"/>
                <c:pt idx="0">
                  <c:v>The example of members of the Institute</c:v>
                </c:pt>
                <c:pt idx="1">
                  <c:v>Welcome and encouragement by members</c:v>
                </c:pt>
              </c:strCache>
            </c:strRef>
          </c:cat>
          <c:val>
            <c:numRef>
              <c:f>'New Members Data'!$F$42:$F$49</c:f>
              <c:numCache>
                <c:formatCode>0%</c:formatCode>
                <c:ptCount val="2"/>
                <c:pt idx="0">
                  <c:v>0.66</c:v>
                </c:pt>
                <c:pt idx="1">
                  <c:v>0.61</c:v>
                </c:pt>
              </c:numCache>
            </c:numRef>
          </c:val>
          <c:extLst xmlns:c15="http://schemas.microsoft.com/office/drawing/2012/chart">
            <c:ext xmlns:c16="http://schemas.microsoft.com/office/drawing/2014/chart" uri="{C3380CC4-5D6E-409C-BE32-E72D297353CC}">
              <c16:uniqueId val="{00000004-FD0A-4B68-ABAA-B504C2CB5329}"/>
            </c:ext>
          </c:extLst>
        </c:ser>
        <c:dLbls>
          <c:dLblPos val="outEnd"/>
          <c:showLegendKey val="0"/>
          <c:showVal val="1"/>
          <c:showCatName val="0"/>
          <c:showSerName val="0"/>
          <c:showPercent val="0"/>
          <c:showBubbleSize val="0"/>
        </c:dLbls>
        <c:gapWidth val="150"/>
        <c:axId val="913291135"/>
        <c:axId val="1027112607"/>
        <c:extLst/>
      </c:barChart>
      <c:catAx>
        <c:axId val="91329113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027112607"/>
        <c:crosses val="autoZero"/>
        <c:auto val="1"/>
        <c:lblAlgn val="ctr"/>
        <c:lblOffset val="100"/>
        <c:noMultiLvlLbl val="0"/>
      </c:catAx>
      <c:valAx>
        <c:axId val="1027112607"/>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91329113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en-US"/>
          </a:p>
        </c:rich>
      </c:tx>
      <c:layout>
        <c:manualLayout>
          <c:xMode val="edge"/>
          <c:yMode val="edge"/>
          <c:x val="0.13409718016017227"/>
          <c:y val="2.178649237472767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'New Members Data'!$B$1</c:f>
              <c:strCache>
                <c:ptCount val="1"/>
                <c:pt idx="0">
                  <c:v>2009 USA</c:v>
                </c:pt>
              </c:strCache>
            </c:strRef>
          </c:tx>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'New Members Data'!$A$118:$A$123</c:f>
              <c:strCache>
                <c:ptCount val="5"/>
                <c:pt idx="0">
                  <c:v>Prayer life or prayer styles of the Institute</c:v>
                </c:pt>
                <c:pt idx="1">
                  <c:v>Community life in the Institute</c:v>
                </c:pt>
                <c:pt idx="2">
                  <c:v>The lifestyle of members</c:v>
                </c:pt>
                <c:pt idx="3">
                  <c:v>The charism of the Institute/founder</c:v>
                </c:pt>
                <c:pt idx="4">
                  <c:v>The types of ministry of members</c:v>
                </c:pt>
              </c:strCache>
            </c:strRef>
          </c:cat>
          <c:val>
            <c:numRef>
              <c:f>'New Members Data'!$B$118:$B$123</c:f>
              <c:numCache>
                <c:formatCode>0%</c:formatCode>
                <c:ptCount val="5"/>
                <c:pt idx="0">
                  <c:v>0.68</c:v>
                </c:pt>
                <c:pt idx="1">
                  <c:v>0.7</c:v>
                </c:pt>
                <c:pt idx="2">
                  <c:v>0.63</c:v>
                </c:pt>
                <c:pt idx="4">
                  <c:v>0.41</c:v>
                </c:pt>
              </c:numCache>
            </c:numRef>
          </c:val>
          <c:extLst>
            <c:ext xmlns:c16="http://schemas.microsoft.com/office/drawing/2014/chart" uri="{C3380CC4-5D6E-409C-BE32-E72D297353CC}">
              <c16:uniqueId val="{00000000-984D-4EB2-9494-579547244B28}"/>
            </c:ext>
          </c:extLst>
        </c:ser>
        <c:ser>
          <c:idx val="1"/>
          <c:order val="1"/>
          <c:tx>
            <c:strRef>
              <c:f>'New Members Data'!$C$1</c:f>
              <c:strCache>
                <c:ptCount val="1"/>
                <c:pt idx="0">
                  <c:v>2015 FRA</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'New Members Data'!$A$118:$A$123</c:f>
              <c:strCache>
                <c:ptCount val="5"/>
                <c:pt idx="0">
                  <c:v>Prayer life or prayer styles of the Institute</c:v>
                </c:pt>
                <c:pt idx="1">
                  <c:v>Community life in the Institute</c:v>
                </c:pt>
                <c:pt idx="2">
                  <c:v>The lifestyle of members</c:v>
                </c:pt>
                <c:pt idx="3">
                  <c:v>The charism of the Institute/founder</c:v>
                </c:pt>
                <c:pt idx="4">
                  <c:v>The types of ministry of members</c:v>
                </c:pt>
              </c:strCache>
            </c:strRef>
          </c:cat>
          <c:val>
            <c:numRef>
              <c:f>'New Members Data'!$C$118:$C$123</c:f>
              <c:numCache>
                <c:formatCode>0%</c:formatCode>
                <c:ptCount val="5"/>
                <c:pt idx="0">
                  <c:v>0.82</c:v>
                </c:pt>
                <c:pt idx="1">
                  <c:v>0.78</c:v>
                </c:pt>
                <c:pt idx="2">
                  <c:v>0.77</c:v>
                </c:pt>
                <c:pt idx="3">
                  <c:v>0.64</c:v>
                </c:pt>
                <c:pt idx="4">
                  <c:v>0.6</c:v>
                </c:pt>
              </c:numCache>
            </c:numRef>
          </c:val>
          <c:extLst>
            <c:ext xmlns:c16="http://schemas.microsoft.com/office/drawing/2014/chart" uri="{C3380CC4-5D6E-409C-BE32-E72D297353CC}">
              <c16:uniqueId val="{00000001-984D-4EB2-9494-579547244B28}"/>
            </c:ext>
          </c:extLst>
        </c:ser>
        <c:ser>
          <c:idx val="2"/>
          <c:order val="2"/>
          <c:tx>
            <c:strRef>
              <c:f>'New Members Data'!$D$1</c:f>
              <c:strCache>
                <c:ptCount val="1"/>
                <c:pt idx="0">
                  <c:v>2015 AUS</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'New Members Data'!$A$118:$A$123</c:f>
              <c:strCache>
                <c:ptCount val="5"/>
                <c:pt idx="0">
                  <c:v>Prayer life or prayer styles of the Institute</c:v>
                </c:pt>
                <c:pt idx="1">
                  <c:v>Community life in the Institute</c:v>
                </c:pt>
                <c:pt idx="2">
                  <c:v>The lifestyle of members</c:v>
                </c:pt>
                <c:pt idx="3">
                  <c:v>The charism of the Institute/founder</c:v>
                </c:pt>
                <c:pt idx="4">
                  <c:v>The types of ministry of members</c:v>
                </c:pt>
              </c:strCache>
            </c:strRef>
          </c:cat>
          <c:val>
            <c:numRef>
              <c:f>'New Members Data'!$D$118:$D$123</c:f>
              <c:numCache>
                <c:formatCode>0%</c:formatCode>
                <c:ptCount val="5"/>
                <c:pt idx="0">
                  <c:v>0.64</c:v>
                </c:pt>
                <c:pt idx="1">
                  <c:v>0.56000000000000005</c:v>
                </c:pt>
                <c:pt idx="2">
                  <c:v>0.47</c:v>
                </c:pt>
                <c:pt idx="4">
                  <c:v>0.48</c:v>
                </c:pt>
              </c:numCache>
            </c:numRef>
          </c:val>
          <c:extLst>
            <c:ext xmlns:c16="http://schemas.microsoft.com/office/drawing/2014/chart" uri="{C3380CC4-5D6E-409C-BE32-E72D297353CC}">
              <c16:uniqueId val="{00000002-984D-4EB2-9494-579547244B28}"/>
            </c:ext>
          </c:extLst>
        </c:ser>
        <c:ser>
          <c:idx val="3"/>
          <c:order val="3"/>
          <c:tx>
            <c:strRef>
              <c:f>'New Members Data'!$E$1</c:f>
              <c:strCache>
                <c:ptCount val="1"/>
                <c:pt idx="0">
                  <c:v>2017 CAN</c:v>
                </c:pt>
              </c:strCache>
            </c:strRef>
          </c:tx>
          <c:spPr>
            <a:solidFill>
              <a:schemeClr val="accent6">
                <a:lumMod val="60000"/>
              </a:schemeClr>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'New Members Data'!$A$118:$A$123</c:f>
              <c:strCache>
                <c:ptCount val="5"/>
                <c:pt idx="0">
                  <c:v>Prayer life or prayer styles of the Institute</c:v>
                </c:pt>
                <c:pt idx="1">
                  <c:v>Community life in the Institute</c:v>
                </c:pt>
                <c:pt idx="2">
                  <c:v>The lifestyle of members</c:v>
                </c:pt>
                <c:pt idx="3">
                  <c:v>The charism of the Institute/founder</c:v>
                </c:pt>
                <c:pt idx="4">
                  <c:v>The types of ministry of members</c:v>
                </c:pt>
              </c:strCache>
            </c:strRef>
          </c:cat>
          <c:val>
            <c:numRef>
              <c:f>'New Members Data'!$E$118:$E$123</c:f>
              <c:numCache>
                <c:formatCode>0%</c:formatCode>
                <c:ptCount val="5"/>
                <c:pt idx="0">
                  <c:v>0.69</c:v>
                </c:pt>
                <c:pt idx="1">
                  <c:v>0.67</c:v>
                </c:pt>
                <c:pt idx="2">
                  <c:v>0.56999999999999995</c:v>
                </c:pt>
                <c:pt idx="3">
                  <c:v>0.92</c:v>
                </c:pt>
                <c:pt idx="4">
                  <c:v>0.52</c:v>
                </c:pt>
              </c:numCache>
            </c:numRef>
          </c:val>
          <c:extLst>
            <c:ext xmlns:c16="http://schemas.microsoft.com/office/drawing/2014/chart" uri="{C3380CC4-5D6E-409C-BE32-E72D297353CC}">
              <c16:uniqueId val="{00000003-984D-4EB2-9494-579547244B28}"/>
            </c:ext>
          </c:extLst>
        </c:ser>
        <c:ser>
          <c:idx val="4"/>
          <c:order val="4"/>
          <c:tx>
            <c:strRef>
              <c:f>'New Members Data'!$F$1</c:f>
              <c:strCache>
                <c:ptCount val="1"/>
                <c:pt idx="0">
                  <c:v>2019 USA</c:v>
                </c:pt>
              </c:strCache>
            </c:strRef>
          </c:tx>
          <c:spPr>
            <a:solidFill>
              <a:schemeClr val="accent5">
                <a:lumMod val="60000"/>
              </a:schemeClr>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'New Members Data'!$A$118:$A$123</c:f>
              <c:strCache>
                <c:ptCount val="5"/>
                <c:pt idx="0">
                  <c:v>Prayer life or prayer styles of the Institute</c:v>
                </c:pt>
                <c:pt idx="1">
                  <c:v>Community life in the Institute</c:v>
                </c:pt>
                <c:pt idx="2">
                  <c:v>The lifestyle of members</c:v>
                </c:pt>
                <c:pt idx="3">
                  <c:v>The charism of the Institute/founder</c:v>
                </c:pt>
                <c:pt idx="4">
                  <c:v>The types of ministry of members</c:v>
                </c:pt>
              </c:strCache>
            </c:strRef>
          </c:cat>
          <c:val>
            <c:numRef>
              <c:f>'New Members Data'!$F$118:$F$123</c:f>
              <c:numCache>
                <c:formatCode>0%</c:formatCode>
                <c:ptCount val="5"/>
                <c:pt idx="0">
                  <c:v>0.76</c:v>
                </c:pt>
                <c:pt idx="1">
                  <c:v>0.75</c:v>
                </c:pt>
                <c:pt idx="3">
                  <c:v>0.79</c:v>
                </c:pt>
                <c:pt idx="4">
                  <c:v>0.33</c:v>
                </c:pt>
              </c:numCache>
            </c:numRef>
          </c:val>
          <c:extLst>
            <c:ext xmlns:c16="http://schemas.microsoft.com/office/drawing/2014/chart" uri="{C3380CC4-5D6E-409C-BE32-E72D297353CC}">
              <c16:uniqueId val="{00000004-984D-4EB2-9494-579547244B28}"/>
            </c:ext>
          </c:extLst>
        </c:ser>
        <c:dLbls>
          <c:dLblPos val="outEnd"/>
          <c:showLegendKey val="0"/>
          <c:showVal val="1"/>
          <c:showCatName val="0"/>
          <c:showSerName val="0"/>
          <c:showPercent val="0"/>
          <c:showBubbleSize val="0"/>
        </c:dLbls>
        <c:gapWidth val="150"/>
        <c:axId val="1126850639"/>
        <c:axId val="339333615"/>
      </c:barChart>
      <c:catAx>
        <c:axId val="11268506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339333615"/>
        <c:crosses val="autoZero"/>
        <c:auto val="1"/>
        <c:lblAlgn val="ctr"/>
        <c:lblOffset val="100"/>
        <c:noMultiLvlLbl val="0"/>
      </c:catAx>
      <c:valAx>
        <c:axId val="339333615"/>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12685063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'New Members Data'!$B$1</c:f>
              <c:strCache>
                <c:ptCount val="1"/>
                <c:pt idx="0">
                  <c:v>2009 USA</c:v>
                </c:pt>
              </c:strCache>
            </c:strRef>
          </c:tx>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'New Members Data'!$A$201:$A$203</c:f>
              <c:strCache>
                <c:ptCount val="3"/>
                <c:pt idx="0">
                  <c:v>With members of different ages</c:v>
                </c:pt>
                <c:pt idx="1">
                  <c:v>With members of different cultures</c:v>
                </c:pt>
                <c:pt idx="2">
                  <c:v>With members in different ministries</c:v>
                </c:pt>
              </c:strCache>
            </c:strRef>
          </c:cat>
          <c:val>
            <c:numRef>
              <c:f>'New Members Data'!$B$201:$B$203</c:f>
              <c:numCache>
                <c:formatCode>0%</c:formatCode>
                <c:ptCount val="3"/>
                <c:pt idx="0">
                  <c:v>0.68</c:v>
                </c:pt>
                <c:pt idx="1">
                  <c:v>0.51</c:v>
                </c:pt>
                <c:pt idx="2">
                  <c:v>0.47</c:v>
                </c:pt>
              </c:numCache>
            </c:numRef>
          </c:val>
          <c:extLst>
            <c:ext xmlns:c16="http://schemas.microsoft.com/office/drawing/2014/chart" uri="{C3380CC4-5D6E-409C-BE32-E72D297353CC}">
              <c16:uniqueId val="{00000000-069C-4E08-8C33-5E02EE6C8862}"/>
            </c:ext>
          </c:extLst>
        </c:ser>
        <c:ser>
          <c:idx val="1"/>
          <c:order val="1"/>
          <c:tx>
            <c:strRef>
              <c:f>'New Members Data'!$C$1</c:f>
              <c:strCache>
                <c:ptCount val="1"/>
                <c:pt idx="0">
                  <c:v>2015 FRA</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'New Members Data'!$A$201:$A$203</c:f>
              <c:strCache>
                <c:ptCount val="3"/>
                <c:pt idx="0">
                  <c:v>With members of different ages</c:v>
                </c:pt>
                <c:pt idx="1">
                  <c:v>With members of different cultures</c:v>
                </c:pt>
                <c:pt idx="2">
                  <c:v>With members in different ministries</c:v>
                </c:pt>
              </c:strCache>
            </c:strRef>
          </c:cat>
          <c:val>
            <c:numRef>
              <c:f>'New Members Data'!$C$201:$C$203</c:f>
              <c:numCache>
                <c:formatCode>0%</c:formatCode>
                <c:ptCount val="3"/>
                <c:pt idx="0">
                  <c:v>0.83</c:v>
                </c:pt>
                <c:pt idx="1">
                  <c:v>0.76</c:v>
                </c:pt>
                <c:pt idx="2">
                  <c:v>0.56000000000000005</c:v>
                </c:pt>
              </c:numCache>
            </c:numRef>
          </c:val>
          <c:extLst>
            <c:ext xmlns:c16="http://schemas.microsoft.com/office/drawing/2014/chart" uri="{C3380CC4-5D6E-409C-BE32-E72D297353CC}">
              <c16:uniqueId val="{00000001-069C-4E08-8C33-5E02EE6C8862}"/>
            </c:ext>
          </c:extLst>
        </c:ser>
        <c:ser>
          <c:idx val="2"/>
          <c:order val="2"/>
          <c:tx>
            <c:strRef>
              <c:f>'New Members Data'!$D$1</c:f>
              <c:strCache>
                <c:ptCount val="1"/>
                <c:pt idx="0">
                  <c:v>2015 AUS</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'New Members Data'!$A$201:$A$203</c:f>
              <c:strCache>
                <c:ptCount val="3"/>
                <c:pt idx="0">
                  <c:v>With members of different ages</c:v>
                </c:pt>
                <c:pt idx="1">
                  <c:v>With members of different cultures</c:v>
                </c:pt>
                <c:pt idx="2">
                  <c:v>With members in different ministries</c:v>
                </c:pt>
              </c:strCache>
            </c:strRef>
          </c:cat>
          <c:val>
            <c:numRef>
              <c:f>'New Members Data'!$D$201:$D$203</c:f>
              <c:numCache>
                <c:formatCode>0%</c:formatCode>
                <c:ptCount val="3"/>
                <c:pt idx="0">
                  <c:v>0.56999999999999995</c:v>
                </c:pt>
                <c:pt idx="1">
                  <c:v>0.53</c:v>
                </c:pt>
                <c:pt idx="2">
                  <c:v>0.59</c:v>
                </c:pt>
              </c:numCache>
            </c:numRef>
          </c:val>
          <c:extLst>
            <c:ext xmlns:c16="http://schemas.microsoft.com/office/drawing/2014/chart" uri="{C3380CC4-5D6E-409C-BE32-E72D297353CC}">
              <c16:uniqueId val="{00000002-069C-4E08-8C33-5E02EE6C8862}"/>
            </c:ext>
          </c:extLst>
        </c:ser>
        <c:ser>
          <c:idx val="3"/>
          <c:order val="3"/>
          <c:tx>
            <c:strRef>
              <c:f>'New Members Data'!$E$1</c:f>
              <c:strCache>
                <c:ptCount val="1"/>
                <c:pt idx="0">
                  <c:v>2017 CAN</c:v>
                </c:pt>
              </c:strCache>
            </c:strRef>
          </c:tx>
          <c:spPr>
            <a:solidFill>
              <a:schemeClr val="accent6">
                <a:lumMod val="60000"/>
              </a:schemeClr>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'New Members Data'!$A$201:$A$203</c:f>
              <c:strCache>
                <c:ptCount val="3"/>
                <c:pt idx="0">
                  <c:v>With members of different ages</c:v>
                </c:pt>
                <c:pt idx="1">
                  <c:v>With members of different cultures</c:v>
                </c:pt>
                <c:pt idx="2">
                  <c:v>With members in different ministries</c:v>
                </c:pt>
              </c:strCache>
            </c:strRef>
          </c:cat>
          <c:val>
            <c:numRef>
              <c:f>'New Members Data'!$E$201:$E$203</c:f>
              <c:numCache>
                <c:formatCode>0%</c:formatCode>
                <c:ptCount val="3"/>
                <c:pt idx="0">
                  <c:v>0.62</c:v>
                </c:pt>
                <c:pt idx="1">
                  <c:v>0.57999999999999996</c:v>
                </c:pt>
                <c:pt idx="2">
                  <c:v>0.43</c:v>
                </c:pt>
              </c:numCache>
            </c:numRef>
          </c:val>
          <c:extLst>
            <c:ext xmlns:c16="http://schemas.microsoft.com/office/drawing/2014/chart" uri="{C3380CC4-5D6E-409C-BE32-E72D297353CC}">
              <c16:uniqueId val="{00000003-069C-4E08-8C33-5E02EE6C8862}"/>
            </c:ext>
          </c:extLst>
        </c:ser>
        <c:ser>
          <c:idx val="4"/>
          <c:order val="4"/>
          <c:tx>
            <c:strRef>
              <c:f>'New Members Data'!$F$1</c:f>
              <c:strCache>
                <c:ptCount val="1"/>
                <c:pt idx="0">
                  <c:v>2019 USA</c:v>
                </c:pt>
              </c:strCache>
            </c:strRef>
          </c:tx>
          <c:spPr>
            <a:solidFill>
              <a:schemeClr val="accent5">
                <a:lumMod val="60000"/>
              </a:schemeClr>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'New Members Data'!$A$201:$A$203</c:f>
              <c:strCache>
                <c:ptCount val="3"/>
                <c:pt idx="0">
                  <c:v>With members of different ages</c:v>
                </c:pt>
                <c:pt idx="1">
                  <c:v>With members of different cultures</c:v>
                </c:pt>
                <c:pt idx="2">
                  <c:v>With members in different ministries</c:v>
                </c:pt>
              </c:strCache>
            </c:strRef>
          </c:cat>
          <c:val>
            <c:numRef>
              <c:f>'New Members Data'!$F$201:$F$203</c:f>
              <c:numCache>
                <c:formatCode>0%</c:formatCode>
                <c:ptCount val="3"/>
                <c:pt idx="0">
                  <c:v>0.56999999999999995</c:v>
                </c:pt>
                <c:pt idx="1">
                  <c:v>0.38</c:v>
                </c:pt>
                <c:pt idx="2">
                  <c:v>0.32</c:v>
                </c:pt>
              </c:numCache>
            </c:numRef>
          </c:val>
          <c:extLst>
            <c:ext xmlns:c16="http://schemas.microsoft.com/office/drawing/2014/chart" uri="{C3380CC4-5D6E-409C-BE32-E72D297353CC}">
              <c16:uniqueId val="{00000004-069C-4E08-8C33-5E02EE6C8862}"/>
            </c:ext>
          </c:extLst>
        </c:ser>
        <c:dLbls>
          <c:dLblPos val="outEnd"/>
          <c:showLegendKey val="0"/>
          <c:showVal val="1"/>
          <c:showCatName val="0"/>
          <c:showSerName val="0"/>
          <c:showPercent val="0"/>
          <c:showBubbleSize val="0"/>
        </c:dLbls>
        <c:gapWidth val="150"/>
        <c:axId val="1131267679"/>
        <c:axId val="905390783"/>
      </c:barChart>
      <c:catAx>
        <c:axId val="113126767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905390783"/>
        <c:crosses val="autoZero"/>
        <c:auto val="1"/>
        <c:lblAlgn val="ctr"/>
        <c:lblOffset val="100"/>
        <c:noMultiLvlLbl val="0"/>
      </c:catAx>
      <c:valAx>
        <c:axId val="905390783"/>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13126767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'New Members Data'!$B$1</c:f>
              <c:strCache>
                <c:ptCount val="1"/>
                <c:pt idx="0">
                  <c:v>2009 USA</c:v>
                </c:pt>
              </c:strCache>
            </c:strRef>
          </c:tx>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'New Members Data'!$A$262:$A$264</c:f>
              <c:strCache>
                <c:ptCount val="3"/>
                <c:pt idx="0">
                  <c:v>Quality of community life</c:v>
                </c:pt>
                <c:pt idx="1">
                  <c:v>Communal prayer experiences</c:v>
                </c:pt>
                <c:pt idx="2">
                  <c:v>Relationships with one another</c:v>
                </c:pt>
              </c:strCache>
            </c:strRef>
          </c:cat>
          <c:val>
            <c:numRef>
              <c:f>'New Members Data'!$B$262:$B$264</c:f>
              <c:numCache>
                <c:formatCode>0%</c:formatCode>
                <c:ptCount val="3"/>
                <c:pt idx="0">
                  <c:v>0.47</c:v>
                </c:pt>
                <c:pt idx="1">
                  <c:v>0.55000000000000004</c:v>
                </c:pt>
                <c:pt idx="2">
                  <c:v>0.41</c:v>
                </c:pt>
              </c:numCache>
            </c:numRef>
          </c:val>
          <c:extLst>
            <c:ext xmlns:c16="http://schemas.microsoft.com/office/drawing/2014/chart" uri="{C3380CC4-5D6E-409C-BE32-E72D297353CC}">
              <c16:uniqueId val="{00000000-83FC-4B1D-941C-FE1A89E776AA}"/>
            </c:ext>
          </c:extLst>
        </c:ser>
        <c:ser>
          <c:idx val="1"/>
          <c:order val="1"/>
          <c:tx>
            <c:strRef>
              <c:f>'New Members Data'!$C$1</c:f>
              <c:strCache>
                <c:ptCount val="1"/>
                <c:pt idx="0">
                  <c:v>2015 FRA</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'New Members Data'!$A$262:$A$264</c:f>
              <c:strCache>
                <c:ptCount val="3"/>
                <c:pt idx="0">
                  <c:v>Quality of community life</c:v>
                </c:pt>
                <c:pt idx="1">
                  <c:v>Communal prayer experiences</c:v>
                </c:pt>
                <c:pt idx="2">
                  <c:v>Relationships with one another</c:v>
                </c:pt>
              </c:strCache>
            </c:strRef>
          </c:cat>
          <c:val>
            <c:numRef>
              <c:f>'New Members Data'!$C$262:$C$264</c:f>
              <c:numCache>
                <c:formatCode>0%</c:formatCode>
                <c:ptCount val="3"/>
                <c:pt idx="0">
                  <c:v>0.28000000000000003</c:v>
                </c:pt>
                <c:pt idx="1">
                  <c:v>0.49</c:v>
                </c:pt>
                <c:pt idx="2">
                  <c:v>0.3</c:v>
                </c:pt>
              </c:numCache>
            </c:numRef>
          </c:val>
          <c:extLst>
            <c:ext xmlns:c16="http://schemas.microsoft.com/office/drawing/2014/chart" uri="{C3380CC4-5D6E-409C-BE32-E72D297353CC}">
              <c16:uniqueId val="{00000001-83FC-4B1D-941C-FE1A89E776AA}"/>
            </c:ext>
          </c:extLst>
        </c:ser>
        <c:ser>
          <c:idx val="2"/>
          <c:order val="2"/>
          <c:tx>
            <c:strRef>
              <c:f>'New Members Data'!$D$1</c:f>
              <c:strCache>
                <c:ptCount val="1"/>
                <c:pt idx="0">
                  <c:v>2015 AUS</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'New Members Data'!$A$262:$A$264</c:f>
              <c:strCache>
                <c:ptCount val="3"/>
                <c:pt idx="0">
                  <c:v>Quality of community life</c:v>
                </c:pt>
                <c:pt idx="1">
                  <c:v>Communal prayer experiences</c:v>
                </c:pt>
                <c:pt idx="2">
                  <c:v>Relationships with one another</c:v>
                </c:pt>
              </c:strCache>
            </c:strRef>
          </c:cat>
          <c:val>
            <c:numRef>
              <c:f>'New Members Data'!$D$262:$D$264</c:f>
              <c:numCache>
                <c:formatCode>0%</c:formatCode>
                <c:ptCount val="3"/>
                <c:pt idx="0">
                  <c:v>0.56000000000000005</c:v>
                </c:pt>
                <c:pt idx="1">
                  <c:v>0.53</c:v>
                </c:pt>
                <c:pt idx="2">
                  <c:v>0.51</c:v>
                </c:pt>
              </c:numCache>
            </c:numRef>
          </c:val>
          <c:extLst>
            <c:ext xmlns:c16="http://schemas.microsoft.com/office/drawing/2014/chart" uri="{C3380CC4-5D6E-409C-BE32-E72D297353CC}">
              <c16:uniqueId val="{00000002-83FC-4B1D-941C-FE1A89E776AA}"/>
            </c:ext>
          </c:extLst>
        </c:ser>
        <c:ser>
          <c:idx val="3"/>
          <c:order val="3"/>
          <c:tx>
            <c:strRef>
              <c:f>'New Members Data'!$E$1</c:f>
              <c:strCache>
                <c:ptCount val="1"/>
                <c:pt idx="0">
                  <c:v>2017 CAN</c:v>
                </c:pt>
              </c:strCache>
            </c:strRef>
          </c:tx>
          <c:spPr>
            <a:solidFill>
              <a:schemeClr val="accent6">
                <a:lumMod val="60000"/>
              </a:schemeClr>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'New Members Data'!$A$262:$A$264</c:f>
              <c:strCache>
                <c:ptCount val="3"/>
                <c:pt idx="0">
                  <c:v>Quality of community life</c:v>
                </c:pt>
                <c:pt idx="1">
                  <c:v>Communal prayer experiences</c:v>
                </c:pt>
                <c:pt idx="2">
                  <c:v>Relationships with one another</c:v>
                </c:pt>
              </c:strCache>
            </c:strRef>
          </c:cat>
          <c:val>
            <c:numRef>
              <c:f>'New Members Data'!$E$262:$E$264</c:f>
              <c:numCache>
                <c:formatCode>0%</c:formatCode>
                <c:ptCount val="3"/>
                <c:pt idx="0">
                  <c:v>0.49</c:v>
                </c:pt>
                <c:pt idx="1">
                  <c:v>0.56000000000000005</c:v>
                </c:pt>
                <c:pt idx="2">
                  <c:v>0.39</c:v>
                </c:pt>
              </c:numCache>
            </c:numRef>
          </c:val>
          <c:extLst>
            <c:ext xmlns:c16="http://schemas.microsoft.com/office/drawing/2014/chart" uri="{C3380CC4-5D6E-409C-BE32-E72D297353CC}">
              <c16:uniqueId val="{00000003-83FC-4B1D-941C-FE1A89E776AA}"/>
            </c:ext>
          </c:extLst>
        </c:ser>
        <c:ser>
          <c:idx val="4"/>
          <c:order val="4"/>
          <c:tx>
            <c:strRef>
              <c:f>'New Members Data'!$F$1</c:f>
              <c:strCache>
                <c:ptCount val="1"/>
                <c:pt idx="0">
                  <c:v>2019 USA</c:v>
                </c:pt>
              </c:strCache>
            </c:strRef>
          </c:tx>
          <c:spPr>
            <a:solidFill>
              <a:schemeClr val="accent5">
                <a:lumMod val="60000"/>
              </a:schemeClr>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'New Members Data'!$A$262:$A$264</c:f>
              <c:strCache>
                <c:ptCount val="3"/>
                <c:pt idx="0">
                  <c:v>Quality of community life</c:v>
                </c:pt>
                <c:pt idx="1">
                  <c:v>Communal prayer experiences</c:v>
                </c:pt>
                <c:pt idx="2">
                  <c:v>Relationships with one another</c:v>
                </c:pt>
              </c:strCache>
            </c:strRef>
          </c:cat>
          <c:val>
            <c:numRef>
              <c:f>'New Members Data'!$F$262:$F$264</c:f>
              <c:numCache>
                <c:formatCode>0%</c:formatCode>
                <c:ptCount val="3"/>
                <c:pt idx="0">
                  <c:v>0.57999999999999996</c:v>
                </c:pt>
                <c:pt idx="1">
                  <c:v>0.66</c:v>
                </c:pt>
                <c:pt idx="2">
                  <c:v>0.53</c:v>
                </c:pt>
              </c:numCache>
            </c:numRef>
          </c:val>
          <c:extLst>
            <c:ext xmlns:c16="http://schemas.microsoft.com/office/drawing/2014/chart" uri="{C3380CC4-5D6E-409C-BE32-E72D297353CC}">
              <c16:uniqueId val="{00000004-83FC-4B1D-941C-FE1A89E776AA}"/>
            </c:ext>
          </c:extLst>
        </c:ser>
        <c:dLbls>
          <c:dLblPos val="outEnd"/>
          <c:showLegendKey val="0"/>
          <c:showVal val="1"/>
          <c:showCatName val="0"/>
          <c:showSerName val="0"/>
          <c:showPercent val="0"/>
          <c:showBubbleSize val="0"/>
        </c:dLbls>
        <c:gapWidth val="150"/>
        <c:axId val="843849759"/>
        <c:axId val="843044143"/>
      </c:barChart>
      <c:catAx>
        <c:axId val="84384975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843044143"/>
        <c:crosses val="autoZero"/>
        <c:auto val="1"/>
        <c:lblAlgn val="ctr"/>
        <c:lblOffset val="100"/>
        <c:noMultiLvlLbl val="0"/>
      </c:catAx>
      <c:valAx>
        <c:axId val="843044143"/>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84384975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'New Members Data'!$B$1</c:f>
              <c:strCache>
                <c:ptCount val="1"/>
                <c:pt idx="0">
                  <c:v>2009 USA</c:v>
                </c:pt>
              </c:strCache>
            </c:strRef>
          </c:tx>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'New Members Data'!$A$241:$A$246</c:f>
              <c:strCache>
                <c:ptCount val="6"/>
                <c:pt idx="0">
                  <c:v>Efforts to promote vocations</c:v>
                </c:pt>
                <c:pt idx="1">
                  <c:v>Welcome and support of newer members</c:v>
                </c:pt>
                <c:pt idx="2">
                  <c:v>Formation/ incorporation programs</c:v>
                </c:pt>
                <c:pt idx="3">
                  <c:v>Opportunities for ongoing formation</c:v>
                </c:pt>
                <c:pt idx="4">
                  <c:v>Educational opportunities</c:v>
                </c:pt>
                <c:pt idx="5">
                  <c:v>Preparation for ministry</c:v>
                </c:pt>
              </c:strCache>
            </c:strRef>
          </c:cat>
          <c:val>
            <c:numRef>
              <c:f>'New Members Data'!$B$241:$B$246</c:f>
              <c:numCache>
                <c:formatCode>0%</c:formatCode>
                <c:ptCount val="6"/>
                <c:pt idx="0">
                  <c:v>0.45</c:v>
                </c:pt>
                <c:pt idx="1">
                  <c:v>0.56000000000000005</c:v>
                </c:pt>
                <c:pt idx="2">
                  <c:v>0.51</c:v>
                </c:pt>
                <c:pt idx="3">
                  <c:v>0.52</c:v>
                </c:pt>
                <c:pt idx="4">
                  <c:v>0.6</c:v>
                </c:pt>
                <c:pt idx="5">
                  <c:v>0.46</c:v>
                </c:pt>
              </c:numCache>
            </c:numRef>
          </c:val>
          <c:extLst>
            <c:ext xmlns:c16="http://schemas.microsoft.com/office/drawing/2014/chart" uri="{C3380CC4-5D6E-409C-BE32-E72D297353CC}">
              <c16:uniqueId val="{00000000-FB48-4A16-9944-903C97157427}"/>
            </c:ext>
          </c:extLst>
        </c:ser>
        <c:ser>
          <c:idx val="1"/>
          <c:order val="1"/>
          <c:tx>
            <c:strRef>
              <c:f>'New Members Data'!$C$1</c:f>
              <c:strCache>
                <c:ptCount val="1"/>
                <c:pt idx="0">
                  <c:v>2015 FRA</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'New Members Data'!$A$241:$A$246</c:f>
              <c:strCache>
                <c:ptCount val="6"/>
                <c:pt idx="0">
                  <c:v>Efforts to promote vocations</c:v>
                </c:pt>
                <c:pt idx="1">
                  <c:v>Welcome and support of newer members</c:v>
                </c:pt>
                <c:pt idx="2">
                  <c:v>Formation/ incorporation programs</c:v>
                </c:pt>
                <c:pt idx="3">
                  <c:v>Opportunities for ongoing formation</c:v>
                </c:pt>
                <c:pt idx="4">
                  <c:v>Educational opportunities</c:v>
                </c:pt>
                <c:pt idx="5">
                  <c:v>Preparation for ministry</c:v>
                </c:pt>
              </c:strCache>
            </c:strRef>
          </c:cat>
          <c:val>
            <c:numRef>
              <c:f>'New Members Data'!$C$241:$C$246</c:f>
              <c:numCache>
                <c:formatCode>0%</c:formatCode>
                <c:ptCount val="6"/>
                <c:pt idx="0">
                  <c:v>0.16</c:v>
                </c:pt>
                <c:pt idx="1">
                  <c:v>0.35</c:v>
                </c:pt>
                <c:pt idx="2">
                  <c:v>0.3</c:v>
                </c:pt>
                <c:pt idx="3">
                  <c:v>0.31</c:v>
                </c:pt>
                <c:pt idx="4">
                  <c:v>0.28999999999999998</c:v>
                </c:pt>
                <c:pt idx="5">
                  <c:v>0.23</c:v>
                </c:pt>
              </c:numCache>
            </c:numRef>
          </c:val>
          <c:extLst>
            <c:ext xmlns:c16="http://schemas.microsoft.com/office/drawing/2014/chart" uri="{C3380CC4-5D6E-409C-BE32-E72D297353CC}">
              <c16:uniqueId val="{00000001-FB48-4A16-9944-903C97157427}"/>
            </c:ext>
          </c:extLst>
        </c:ser>
        <c:ser>
          <c:idx val="2"/>
          <c:order val="2"/>
          <c:tx>
            <c:strRef>
              <c:f>'New Members Data'!$D$1</c:f>
              <c:strCache>
                <c:ptCount val="1"/>
                <c:pt idx="0">
                  <c:v>2015 AUS</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'New Members Data'!$A$241:$A$246</c:f>
              <c:strCache>
                <c:ptCount val="6"/>
                <c:pt idx="0">
                  <c:v>Efforts to promote vocations</c:v>
                </c:pt>
                <c:pt idx="1">
                  <c:v>Welcome and support of newer members</c:v>
                </c:pt>
                <c:pt idx="2">
                  <c:v>Formation/ incorporation programs</c:v>
                </c:pt>
                <c:pt idx="3">
                  <c:v>Opportunities for ongoing formation</c:v>
                </c:pt>
                <c:pt idx="4">
                  <c:v>Educational opportunities</c:v>
                </c:pt>
                <c:pt idx="5">
                  <c:v>Preparation for ministry</c:v>
                </c:pt>
              </c:strCache>
            </c:strRef>
          </c:cat>
          <c:val>
            <c:numRef>
              <c:f>'New Members Data'!$D$241:$D$246</c:f>
              <c:numCache>
                <c:formatCode>0%</c:formatCode>
                <c:ptCount val="6"/>
                <c:pt idx="0">
                  <c:v>0.27</c:v>
                </c:pt>
                <c:pt idx="1">
                  <c:v>0.51</c:v>
                </c:pt>
                <c:pt idx="2">
                  <c:v>0.49</c:v>
                </c:pt>
                <c:pt idx="3">
                  <c:v>0.55000000000000004</c:v>
                </c:pt>
                <c:pt idx="4">
                  <c:v>0.6</c:v>
                </c:pt>
                <c:pt idx="5">
                  <c:v>0.46</c:v>
                </c:pt>
              </c:numCache>
            </c:numRef>
          </c:val>
          <c:extLst>
            <c:ext xmlns:c16="http://schemas.microsoft.com/office/drawing/2014/chart" uri="{C3380CC4-5D6E-409C-BE32-E72D297353CC}">
              <c16:uniqueId val="{00000002-FB48-4A16-9944-903C97157427}"/>
            </c:ext>
          </c:extLst>
        </c:ser>
        <c:ser>
          <c:idx val="3"/>
          <c:order val="3"/>
          <c:tx>
            <c:strRef>
              <c:f>'New Members Data'!$E$1</c:f>
              <c:strCache>
                <c:ptCount val="1"/>
                <c:pt idx="0">
                  <c:v>2017 CAN</c:v>
                </c:pt>
              </c:strCache>
            </c:strRef>
          </c:tx>
          <c:spPr>
            <a:solidFill>
              <a:schemeClr val="accent6">
                <a:lumMod val="60000"/>
              </a:schemeClr>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'New Members Data'!$A$241:$A$246</c:f>
              <c:strCache>
                <c:ptCount val="6"/>
                <c:pt idx="0">
                  <c:v>Efforts to promote vocations</c:v>
                </c:pt>
                <c:pt idx="1">
                  <c:v>Welcome and support of newer members</c:v>
                </c:pt>
                <c:pt idx="2">
                  <c:v>Formation/ incorporation programs</c:v>
                </c:pt>
                <c:pt idx="3">
                  <c:v>Opportunities for ongoing formation</c:v>
                </c:pt>
                <c:pt idx="4">
                  <c:v>Educational opportunities</c:v>
                </c:pt>
                <c:pt idx="5">
                  <c:v>Preparation for ministry</c:v>
                </c:pt>
              </c:strCache>
            </c:strRef>
          </c:cat>
          <c:val>
            <c:numRef>
              <c:f>'New Members Data'!$E$241:$E$246</c:f>
              <c:numCache>
                <c:formatCode>0%</c:formatCode>
                <c:ptCount val="6"/>
                <c:pt idx="0">
                  <c:v>0.43</c:v>
                </c:pt>
                <c:pt idx="1">
                  <c:v>0.6</c:v>
                </c:pt>
                <c:pt idx="2">
                  <c:v>0.48</c:v>
                </c:pt>
                <c:pt idx="3">
                  <c:v>0.59</c:v>
                </c:pt>
                <c:pt idx="4">
                  <c:v>0.62</c:v>
                </c:pt>
                <c:pt idx="5">
                  <c:v>0.4</c:v>
                </c:pt>
              </c:numCache>
            </c:numRef>
          </c:val>
          <c:extLst>
            <c:ext xmlns:c16="http://schemas.microsoft.com/office/drawing/2014/chart" uri="{C3380CC4-5D6E-409C-BE32-E72D297353CC}">
              <c16:uniqueId val="{00000003-FB48-4A16-9944-903C97157427}"/>
            </c:ext>
          </c:extLst>
        </c:ser>
        <c:ser>
          <c:idx val="4"/>
          <c:order val="4"/>
          <c:tx>
            <c:strRef>
              <c:f>'New Members Data'!$F$1</c:f>
              <c:strCache>
                <c:ptCount val="1"/>
                <c:pt idx="0">
                  <c:v>2019 USA</c:v>
                </c:pt>
              </c:strCache>
            </c:strRef>
          </c:tx>
          <c:spPr>
            <a:solidFill>
              <a:schemeClr val="accent5">
                <a:lumMod val="60000"/>
              </a:schemeClr>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'New Members Data'!$A$241:$A$246</c:f>
              <c:strCache>
                <c:ptCount val="6"/>
                <c:pt idx="0">
                  <c:v>Efforts to promote vocations</c:v>
                </c:pt>
                <c:pt idx="1">
                  <c:v>Welcome and support of newer members</c:v>
                </c:pt>
                <c:pt idx="2">
                  <c:v>Formation/ incorporation programs</c:v>
                </c:pt>
                <c:pt idx="3">
                  <c:v>Opportunities for ongoing formation</c:v>
                </c:pt>
                <c:pt idx="4">
                  <c:v>Educational opportunities</c:v>
                </c:pt>
                <c:pt idx="5">
                  <c:v>Preparation for ministry</c:v>
                </c:pt>
              </c:strCache>
            </c:strRef>
          </c:cat>
          <c:val>
            <c:numRef>
              <c:f>'New Members Data'!$F$241:$F$246</c:f>
              <c:numCache>
                <c:formatCode>0%</c:formatCode>
                <c:ptCount val="6"/>
                <c:pt idx="0">
                  <c:v>0.56999999999999995</c:v>
                </c:pt>
                <c:pt idx="1">
                  <c:v>0.66</c:v>
                </c:pt>
                <c:pt idx="2">
                  <c:v>0.64</c:v>
                </c:pt>
                <c:pt idx="3">
                  <c:v>0.53</c:v>
                </c:pt>
                <c:pt idx="4">
                  <c:v>0.52</c:v>
                </c:pt>
                <c:pt idx="5">
                  <c:v>0.43</c:v>
                </c:pt>
              </c:numCache>
            </c:numRef>
          </c:val>
          <c:extLst>
            <c:ext xmlns:c16="http://schemas.microsoft.com/office/drawing/2014/chart" uri="{C3380CC4-5D6E-409C-BE32-E72D297353CC}">
              <c16:uniqueId val="{00000004-FB48-4A16-9944-903C97157427}"/>
            </c:ext>
          </c:extLst>
        </c:ser>
        <c:dLbls>
          <c:dLblPos val="outEnd"/>
          <c:showLegendKey val="0"/>
          <c:showVal val="1"/>
          <c:showCatName val="0"/>
          <c:showSerName val="0"/>
          <c:showPercent val="0"/>
          <c:showBubbleSize val="0"/>
        </c:dLbls>
        <c:gapWidth val="150"/>
        <c:axId val="843849759"/>
        <c:axId val="843044143"/>
      </c:barChart>
      <c:catAx>
        <c:axId val="84384975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843044143"/>
        <c:crosses val="autoZero"/>
        <c:auto val="1"/>
        <c:lblAlgn val="ctr"/>
        <c:lblOffset val="100"/>
        <c:noMultiLvlLbl val="0"/>
      </c:catAx>
      <c:valAx>
        <c:axId val="843044143"/>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84384975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3.0257534836604785E-2"/>
          <c:y val="1.3233003895617169E-2"/>
          <c:w val="0.90764385221078137"/>
          <c:h val="0.87218565068014464"/>
        </c:manualLayout>
      </c:layout>
      <c:pie3DChart>
        <c:varyColors val="1"/>
        <c:ser>
          <c:idx val="0"/>
          <c:order val="0"/>
          <c:tx>
            <c:strRef>
              <c:f>Sheet1!$B$1</c:f>
              <c:strCache>
                <c:ptCount val="1"/>
                <c:pt idx="0">
                  <c:v>Gender</c:v>
                </c:pt>
              </c:strCache>
            </c:strRef>
          </c:tx>
          <c:explosion val="25"/>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C89E-4DF3-8D84-F8AF826438CF}"/>
              </c:ext>
            </c:extLst>
          </c:dPt>
          <c:dPt>
            <c:idx val="1"/>
            <c:bubble3D val="0"/>
            <c:explosion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3-C89E-4DF3-8D84-F8AF826438CF}"/>
              </c:ext>
            </c:extLst>
          </c:dPt>
          <c:dLbls>
            <c:dLbl>
              <c:idx val="0"/>
              <c:layout>
                <c:manualLayout>
                  <c:x val="-0.14968795982850439"/>
                  <c:y val="-0.1655239124797616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89E-4DF3-8D84-F8AF826438CF}"/>
                </c:ext>
              </c:extLst>
            </c:dLbl>
            <c:dLbl>
              <c:idx val="1"/>
              <c:layout>
                <c:manualLayout>
                  <c:x val="8.5859606242991701E-2"/>
                  <c:y val="6.189536930719531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89E-4DF3-8D84-F8AF826438CF}"/>
                </c:ext>
              </c:extLst>
            </c:dLbl>
            <c:spPr>
              <a:solidFill>
                <a:schemeClr val="bg1"/>
              </a:solidFill>
              <a:ln>
                <a:solidFill>
                  <a:schemeClr val="bg1"/>
                </a:solid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Females</c:v>
                </c:pt>
                <c:pt idx="1">
                  <c:v>Males</c:v>
                </c:pt>
              </c:strCache>
            </c:strRef>
          </c:cat>
          <c:val>
            <c:numRef>
              <c:f>Sheet1!$B$2:$B$3</c:f>
              <c:numCache>
                <c:formatCode>0%</c:formatCode>
                <c:ptCount val="2"/>
                <c:pt idx="0">
                  <c:v>0.71</c:v>
                </c:pt>
                <c:pt idx="1">
                  <c:v>0.28999999999999998</c:v>
                </c:pt>
              </c:numCache>
            </c:numRef>
          </c:val>
          <c:extLst>
            <c:ext xmlns:c16="http://schemas.microsoft.com/office/drawing/2014/chart" uri="{C3380CC4-5D6E-409C-BE32-E72D297353CC}">
              <c16:uniqueId val="{00000004-C89E-4DF3-8D84-F8AF826438CF}"/>
            </c:ext>
          </c:extLst>
        </c:ser>
        <c:dLbls>
          <c:showLegendKey val="0"/>
          <c:showVal val="0"/>
          <c:showCatName val="0"/>
          <c:showSerName val="0"/>
          <c:showPercent val="0"/>
          <c:showBubbleSize val="0"/>
          <c:showLeaderLines val="1"/>
        </c:dLbls>
      </c:pie3DChart>
      <c:spPr>
        <a:noFill/>
        <a:ln>
          <a:noFill/>
        </a:ln>
        <a:effectLst/>
      </c:spPr>
    </c:plotArea>
    <c:legend>
      <c:legendPos val="b"/>
      <c:legendEntry>
        <c:idx val="0"/>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Entry>
      <c:legendEntry>
        <c:idx val="1"/>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Entry>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18928137015051735"/>
          <c:y val="0"/>
        </c:manualLayout>
      </c:layout>
      <c:overlay val="0"/>
      <c:txPr>
        <a:bodyPr/>
        <a:lstStyle/>
        <a:p>
          <a:pPr>
            <a:defRPr sz="2400">
              <a:solidFill>
                <a:srgbClr val="FF0000"/>
              </a:solidFill>
              <a:latin typeface="Sitka Small" panose="02000505000000020004" pitchFamily="2" charset="0"/>
              <a:cs typeface="Times New Roman" pitchFamily="18" charset="0"/>
            </a:defRPr>
          </a:pPr>
          <a:endParaRPr lang="en-US"/>
        </a:p>
      </c:txPr>
    </c:title>
    <c:autoTitleDeleted val="0"/>
    <c:plotArea>
      <c:layout>
        <c:manualLayout>
          <c:layoutTarget val="inner"/>
          <c:xMode val="edge"/>
          <c:yMode val="edge"/>
          <c:x val="0.13049212598425197"/>
          <c:y val="0.10704380702412199"/>
          <c:w val="0.49542814960629922"/>
          <c:h val="0.84930539932508431"/>
        </c:manualLayout>
      </c:layout>
      <c:pieChart>
        <c:varyColors val="1"/>
        <c:ser>
          <c:idx val="0"/>
          <c:order val="0"/>
          <c:tx>
            <c:strRef>
              <c:f>Sheet1!$B$1</c:f>
              <c:strCache>
                <c:ptCount val="1"/>
                <c:pt idx="0">
                  <c:v>Importance of Religion to parents</c:v>
                </c:pt>
              </c:strCache>
            </c:strRef>
          </c:tx>
          <c:dPt>
            <c:idx val="0"/>
            <c:bubble3D val="0"/>
            <c:spPr>
              <a:solidFill>
                <a:srgbClr val="7030A0"/>
              </a:solidFill>
              <a:effectLst>
                <a:glow rad="101600">
                  <a:schemeClr val="accent1">
                    <a:satMod val="175000"/>
                    <a:alpha val="40000"/>
                  </a:schemeClr>
                </a:glow>
              </a:effectLst>
              <a:scene3d>
                <a:camera prst="orthographicFront"/>
                <a:lightRig rig="threePt" dir="t"/>
              </a:scene3d>
              <a:sp3d>
                <a:bevelT w="152400" h="50800" prst="softRound"/>
              </a:sp3d>
            </c:spPr>
            <c:extLst>
              <c:ext xmlns:c16="http://schemas.microsoft.com/office/drawing/2014/chart" uri="{C3380CC4-5D6E-409C-BE32-E72D297353CC}">
                <c16:uniqueId val="{00000001-748E-4234-A70F-A72E28DDC8A6}"/>
              </c:ext>
            </c:extLst>
          </c:dPt>
          <c:dPt>
            <c:idx val="1"/>
            <c:bubble3D val="0"/>
            <c:explosion val="6"/>
            <c:spPr>
              <a:solidFill>
                <a:srgbClr val="00B050"/>
              </a:solidFill>
              <a:ln>
                <a:solidFill>
                  <a:schemeClr val="accent4">
                    <a:lumMod val="60000"/>
                    <a:lumOff val="40000"/>
                  </a:schemeClr>
                </a:solidFill>
              </a:ln>
              <a:effectLst>
                <a:glow rad="101600">
                  <a:schemeClr val="accent2">
                    <a:satMod val="175000"/>
                    <a:alpha val="40000"/>
                  </a:schemeClr>
                </a:glow>
                <a:innerShdw blurRad="63500" dist="50800" dir="10800000">
                  <a:prstClr val="black">
                    <a:alpha val="50000"/>
                  </a:prstClr>
                </a:innerShdw>
              </a:effectLst>
              <a:scene3d>
                <a:camera prst="orthographicFront"/>
                <a:lightRig rig="harsh" dir="t">
                  <a:rot lat="0" lon="0" rev="3000000"/>
                </a:lightRig>
              </a:scene3d>
              <a:sp3d>
                <a:bevelT w="82550" h="44450" prst="angle"/>
                <a:bevelB w="82550" h="44450" prst="angle"/>
                <a:contourClr>
                  <a:srgbClr val="000000"/>
                </a:contourClr>
              </a:sp3d>
            </c:spPr>
            <c:extLst>
              <c:ext xmlns:c16="http://schemas.microsoft.com/office/drawing/2014/chart" uri="{C3380CC4-5D6E-409C-BE32-E72D297353CC}">
                <c16:uniqueId val="{00000003-748E-4234-A70F-A72E28DDC8A6}"/>
              </c:ext>
            </c:extLst>
          </c:dPt>
          <c:dLbls>
            <c:dLbl>
              <c:idx val="1"/>
              <c:layout>
                <c:manualLayout>
                  <c:x val="0.11773463661869853"/>
                  <c:y val="-2.917363703239517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48E-4234-A70F-A72E28DDC8A6}"/>
                </c:ext>
              </c:extLst>
            </c:dLbl>
            <c:spPr>
              <a:solidFill>
                <a:schemeClr val="bg1"/>
              </a:solidFill>
              <a:ln>
                <a:solidFill>
                  <a:schemeClr val="tx1"/>
                </a:solidFill>
              </a:ln>
            </c:spPr>
            <c:txPr>
              <a:bodyPr/>
              <a:lstStyle/>
              <a:p>
                <a:pPr>
                  <a:defRPr sz="1800">
                    <a:latin typeface="Times New Roman" pitchFamily="18" charset="0"/>
                    <a:cs typeface="Times New Roman" pitchFamily="18" charset="0"/>
                  </a:defRPr>
                </a:pPr>
                <a:endParaRPr lang="en-US"/>
              </a:p>
            </c:txPr>
            <c:showLegendKey val="0"/>
            <c:showVal val="1"/>
            <c:showCatName val="0"/>
            <c:showSerName val="0"/>
            <c:showPercent val="0"/>
            <c:showBubbleSize val="0"/>
            <c:showLeaderLines val="1"/>
            <c:extLst>
              <c:ext xmlns:c15="http://schemas.microsoft.com/office/drawing/2012/chart" uri="{CE6537A1-D6FC-4f65-9D91-7224C49458BB}"/>
            </c:extLst>
          </c:dLbls>
          <c:cat>
            <c:strRef>
              <c:f>Sheet1!$A$2:$A$3</c:f>
              <c:strCache>
                <c:ptCount val="2"/>
                <c:pt idx="0">
                  <c:v>Very important to Mother</c:v>
                </c:pt>
                <c:pt idx="1">
                  <c:v>Very important to Father</c:v>
                </c:pt>
              </c:strCache>
            </c:strRef>
          </c:cat>
          <c:val>
            <c:numRef>
              <c:f>Sheet1!$B$2:$B$3</c:f>
              <c:numCache>
                <c:formatCode>0%</c:formatCode>
                <c:ptCount val="2"/>
                <c:pt idx="0">
                  <c:v>0.72</c:v>
                </c:pt>
                <c:pt idx="1">
                  <c:v>0.5</c:v>
                </c:pt>
              </c:numCache>
            </c:numRef>
          </c:val>
          <c:extLst>
            <c:ext xmlns:c16="http://schemas.microsoft.com/office/drawing/2014/chart" uri="{C3380CC4-5D6E-409C-BE32-E72D297353CC}">
              <c16:uniqueId val="{00000004-748E-4234-A70F-A72E28DDC8A6}"/>
            </c:ext>
          </c:extLst>
        </c:ser>
        <c:dLbls>
          <c:showLegendKey val="0"/>
          <c:showVal val="0"/>
          <c:showCatName val="0"/>
          <c:showSerName val="0"/>
          <c:showPercent val="0"/>
          <c:showBubbleSize val="0"/>
          <c:showLeaderLines val="1"/>
        </c:dLbls>
        <c:firstSliceAng val="325"/>
      </c:pieChart>
    </c:plotArea>
    <c:legend>
      <c:legendPos val="r"/>
      <c:layout>
        <c:manualLayout>
          <c:xMode val="edge"/>
          <c:yMode val="edge"/>
          <c:x val="0.6489160469451335"/>
          <c:y val="0.3480080529706514"/>
          <c:w val="0.26439623282383817"/>
          <c:h val="0.25646169228846394"/>
        </c:manualLayout>
      </c:layout>
      <c:overlay val="0"/>
      <c:txPr>
        <a:bodyPr/>
        <a:lstStyle/>
        <a:p>
          <a:pPr>
            <a:defRPr sz="1600" b="1">
              <a:latin typeface="Times New Roman" pitchFamily="18" charset="0"/>
              <a:cs typeface="Times New Roman" pitchFamily="18" charset="0"/>
            </a:defRPr>
          </a:pPr>
          <a:endParaRPr lang="en-US"/>
        </a:p>
      </c:txPr>
    </c:legend>
    <c:plotVisOnly val="1"/>
    <c:dispBlanksAs val="gap"/>
    <c:showDLblsOverMax val="0"/>
  </c:chart>
  <c:spPr>
    <a:ln w="28575" cmpd="dbl">
      <a:solidFill>
        <a:schemeClr val="tx1"/>
      </a:solidFill>
    </a:ln>
  </c:spPr>
  <c:externalData r:id="rId1">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withinLinear" id="17">
  <a:schemeClr val="accent4"/>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1864370-5629-4A58-BB16-D7FA6C6CE31B}" type="doc">
      <dgm:prSet loTypeId="urn:microsoft.com/office/officeart/2005/8/layout/list1" loCatId="list" qsTypeId="urn:microsoft.com/office/officeart/2005/8/quickstyle/simple5" qsCatId="simple" csTypeId="urn:microsoft.com/office/officeart/2005/8/colors/accent2_2" csCatId="accent2"/>
      <dgm:spPr/>
      <dgm:t>
        <a:bodyPr/>
        <a:lstStyle/>
        <a:p>
          <a:endParaRPr lang="en-US"/>
        </a:p>
      </dgm:t>
    </dgm:pt>
    <dgm:pt modelId="{C00B70B3-C354-4093-923C-BD58CA0E226B}">
      <dgm:prSet/>
      <dgm:spPr/>
      <dgm:t>
        <a:bodyPr/>
        <a:lstStyle/>
        <a:p>
          <a:r>
            <a:rPr lang="en-US" b="1" u="sng"/>
            <a:t>Whether</a:t>
          </a:r>
          <a:r>
            <a:rPr lang="en-US" b="1"/>
            <a:t> young people will enter vowed religious life</a:t>
          </a:r>
          <a:endParaRPr lang="en-US"/>
        </a:p>
      </dgm:t>
    </dgm:pt>
    <dgm:pt modelId="{BC1538D7-6096-47F4-A856-B457AFCE0CA2}" type="parTrans" cxnId="{901F017F-E2C5-4E9B-9588-696BAA98EE47}">
      <dgm:prSet/>
      <dgm:spPr/>
      <dgm:t>
        <a:bodyPr/>
        <a:lstStyle/>
        <a:p>
          <a:endParaRPr lang="en-US"/>
        </a:p>
      </dgm:t>
    </dgm:pt>
    <dgm:pt modelId="{45294DB0-8800-406E-9A1A-8CBFB6999921}" type="sibTrans" cxnId="{901F017F-E2C5-4E9B-9588-696BAA98EE47}">
      <dgm:prSet/>
      <dgm:spPr/>
      <dgm:t>
        <a:bodyPr/>
        <a:lstStyle/>
        <a:p>
          <a:endParaRPr lang="en-US"/>
        </a:p>
      </dgm:t>
    </dgm:pt>
    <dgm:pt modelId="{77EF03D1-085E-40C6-8713-35FF11E5BAD3}">
      <dgm:prSet/>
      <dgm:spPr/>
      <dgm:t>
        <a:bodyPr/>
        <a:lstStyle/>
        <a:p>
          <a:r>
            <a:rPr lang="en-US"/>
            <a:t>Areas of decline: U.S., Canada, Australia, Western Europe</a:t>
          </a:r>
        </a:p>
      </dgm:t>
    </dgm:pt>
    <dgm:pt modelId="{CD6CFB36-4AC0-4ACA-B181-554D87C91640}" type="parTrans" cxnId="{94650262-A1BE-4455-982B-FAF3D9BE83A0}">
      <dgm:prSet/>
      <dgm:spPr/>
      <dgm:t>
        <a:bodyPr/>
        <a:lstStyle/>
        <a:p>
          <a:endParaRPr lang="en-US"/>
        </a:p>
      </dgm:t>
    </dgm:pt>
    <dgm:pt modelId="{9C3E543E-2AF3-457F-B1D3-954AA9283688}" type="sibTrans" cxnId="{94650262-A1BE-4455-982B-FAF3D9BE83A0}">
      <dgm:prSet/>
      <dgm:spPr/>
      <dgm:t>
        <a:bodyPr/>
        <a:lstStyle/>
        <a:p>
          <a:endParaRPr lang="en-US"/>
        </a:p>
      </dgm:t>
    </dgm:pt>
    <dgm:pt modelId="{582F5FBF-14D5-4867-B556-FF53AE2A9130}">
      <dgm:prSet/>
      <dgm:spPr/>
      <dgm:t>
        <a:bodyPr/>
        <a:lstStyle/>
        <a:p>
          <a:r>
            <a:rPr lang="en-US"/>
            <a:t>Areas of growth: Kenya</a:t>
          </a:r>
        </a:p>
      </dgm:t>
    </dgm:pt>
    <dgm:pt modelId="{23B72C25-E03F-42AF-86C8-02825DAE2CA7}" type="parTrans" cxnId="{1F13BC8A-5BCA-4A2C-826E-9A878A754CEE}">
      <dgm:prSet/>
      <dgm:spPr/>
      <dgm:t>
        <a:bodyPr/>
        <a:lstStyle/>
        <a:p>
          <a:endParaRPr lang="en-US"/>
        </a:p>
      </dgm:t>
    </dgm:pt>
    <dgm:pt modelId="{3F66B37D-5810-4B21-8F93-431D00457BA8}" type="sibTrans" cxnId="{1F13BC8A-5BCA-4A2C-826E-9A878A754CEE}">
      <dgm:prSet/>
      <dgm:spPr/>
      <dgm:t>
        <a:bodyPr/>
        <a:lstStyle/>
        <a:p>
          <a:endParaRPr lang="en-US"/>
        </a:p>
      </dgm:t>
    </dgm:pt>
    <dgm:pt modelId="{1B66D94D-7A32-43C3-88FE-E5C847C5ACF7}">
      <dgm:prSet/>
      <dgm:spPr/>
      <dgm:t>
        <a:bodyPr/>
        <a:lstStyle/>
        <a:p>
          <a:r>
            <a:rPr lang="en-US"/>
            <a:t>Areas in transition: Mexico, India</a:t>
          </a:r>
        </a:p>
      </dgm:t>
    </dgm:pt>
    <dgm:pt modelId="{EF1C6EA2-93C9-4B57-B0F4-B866BE27D0FC}" type="parTrans" cxnId="{3CF4FF94-9B18-41FD-9E67-6E1F30CF80E3}">
      <dgm:prSet/>
      <dgm:spPr/>
      <dgm:t>
        <a:bodyPr/>
        <a:lstStyle/>
        <a:p>
          <a:endParaRPr lang="en-US"/>
        </a:p>
      </dgm:t>
    </dgm:pt>
    <dgm:pt modelId="{EC5E886D-1D79-4784-9A84-20A94249FA31}" type="sibTrans" cxnId="{3CF4FF94-9B18-41FD-9E67-6E1F30CF80E3}">
      <dgm:prSet/>
      <dgm:spPr/>
      <dgm:t>
        <a:bodyPr/>
        <a:lstStyle/>
        <a:p>
          <a:endParaRPr lang="en-US"/>
        </a:p>
      </dgm:t>
    </dgm:pt>
    <dgm:pt modelId="{47CAF1FB-916E-4F7E-BA5A-61CB94A2B2A3}">
      <dgm:prSet/>
      <dgm:spPr/>
      <dgm:t>
        <a:bodyPr/>
        <a:lstStyle/>
        <a:p>
          <a:r>
            <a:rPr lang="en-US" b="1" u="sng"/>
            <a:t>Who</a:t>
          </a:r>
          <a:r>
            <a:rPr lang="en-US" b="1"/>
            <a:t> will enter vowed religious life</a:t>
          </a:r>
          <a:endParaRPr lang="en-US"/>
        </a:p>
      </dgm:t>
    </dgm:pt>
    <dgm:pt modelId="{91430E27-1EC5-449D-A348-FE2BE351C296}" type="parTrans" cxnId="{1A2F1248-E4E7-4CDC-AEBF-9B2648730DEA}">
      <dgm:prSet/>
      <dgm:spPr/>
      <dgm:t>
        <a:bodyPr/>
        <a:lstStyle/>
        <a:p>
          <a:endParaRPr lang="en-US"/>
        </a:p>
      </dgm:t>
    </dgm:pt>
    <dgm:pt modelId="{ABD11467-E8DA-4EA9-878E-ACB077B49077}" type="sibTrans" cxnId="{1A2F1248-E4E7-4CDC-AEBF-9B2648730DEA}">
      <dgm:prSet/>
      <dgm:spPr/>
      <dgm:t>
        <a:bodyPr/>
        <a:lstStyle/>
        <a:p>
          <a:endParaRPr lang="en-US"/>
        </a:p>
      </dgm:t>
    </dgm:pt>
    <dgm:pt modelId="{F97348E9-92D6-4EC2-9625-55B3673D904E}">
      <dgm:prSet/>
      <dgm:spPr/>
      <dgm:t>
        <a:bodyPr/>
        <a:lstStyle/>
        <a:p>
          <a:r>
            <a:rPr lang="en-US"/>
            <a:t>Marginalized social groups</a:t>
          </a:r>
        </a:p>
      </dgm:t>
    </dgm:pt>
    <dgm:pt modelId="{7888E5BB-04D5-4276-8EA5-0671EA55F1B4}" type="parTrans" cxnId="{FB08DBF3-9EE2-4703-B901-C4D8F50B0AA8}">
      <dgm:prSet/>
      <dgm:spPr/>
      <dgm:t>
        <a:bodyPr/>
        <a:lstStyle/>
        <a:p>
          <a:endParaRPr lang="en-US"/>
        </a:p>
      </dgm:t>
    </dgm:pt>
    <dgm:pt modelId="{BD4A73EF-2471-41F5-8F54-79AE4248DE21}" type="sibTrans" cxnId="{FB08DBF3-9EE2-4703-B901-C4D8F50B0AA8}">
      <dgm:prSet/>
      <dgm:spPr/>
      <dgm:t>
        <a:bodyPr/>
        <a:lstStyle/>
        <a:p>
          <a:endParaRPr lang="en-US"/>
        </a:p>
      </dgm:t>
    </dgm:pt>
    <dgm:pt modelId="{45B8DD36-CB2B-4E22-B415-CBE20D090A75}">
      <dgm:prSet/>
      <dgm:spPr/>
      <dgm:t>
        <a:bodyPr/>
        <a:lstStyle/>
        <a:p>
          <a:r>
            <a:rPr lang="en-US"/>
            <a:t>Ideological minorities</a:t>
          </a:r>
        </a:p>
      </dgm:t>
    </dgm:pt>
    <dgm:pt modelId="{9FF56816-94EA-4F3D-8A02-76A9E47C989D}" type="parTrans" cxnId="{EB3E471A-017A-48A4-9774-F0C4AC26B409}">
      <dgm:prSet/>
      <dgm:spPr/>
      <dgm:t>
        <a:bodyPr/>
        <a:lstStyle/>
        <a:p>
          <a:endParaRPr lang="en-US"/>
        </a:p>
      </dgm:t>
    </dgm:pt>
    <dgm:pt modelId="{2EC71570-A1C7-45CB-91C7-7895F49A0799}" type="sibTrans" cxnId="{EB3E471A-017A-48A4-9774-F0C4AC26B409}">
      <dgm:prSet/>
      <dgm:spPr/>
      <dgm:t>
        <a:bodyPr/>
        <a:lstStyle/>
        <a:p>
          <a:endParaRPr lang="en-US"/>
        </a:p>
      </dgm:t>
    </dgm:pt>
    <dgm:pt modelId="{6A4C3C8D-2E93-4ED4-B330-177B12FE95CF}">
      <dgm:prSet/>
      <dgm:spPr/>
      <dgm:t>
        <a:bodyPr/>
        <a:lstStyle/>
        <a:p>
          <a:r>
            <a:rPr lang="en-US" b="1" u="sng"/>
            <a:t>What charisms </a:t>
          </a:r>
          <a:r>
            <a:rPr lang="en-US" b="1"/>
            <a:t>will attract them</a:t>
          </a:r>
          <a:endParaRPr lang="en-US"/>
        </a:p>
      </dgm:t>
    </dgm:pt>
    <dgm:pt modelId="{8219312D-8B83-417E-B0C8-E2F4A9A14B50}" type="parTrans" cxnId="{6C4CA37D-5F0E-4056-9028-A5FAD059F1C5}">
      <dgm:prSet/>
      <dgm:spPr/>
      <dgm:t>
        <a:bodyPr/>
        <a:lstStyle/>
        <a:p>
          <a:endParaRPr lang="en-US"/>
        </a:p>
      </dgm:t>
    </dgm:pt>
    <dgm:pt modelId="{9E94D22C-4CA4-4D1E-BEDE-02A88DEB71AF}" type="sibTrans" cxnId="{6C4CA37D-5F0E-4056-9028-A5FAD059F1C5}">
      <dgm:prSet/>
      <dgm:spPr/>
      <dgm:t>
        <a:bodyPr/>
        <a:lstStyle/>
        <a:p>
          <a:endParaRPr lang="en-US"/>
        </a:p>
      </dgm:t>
    </dgm:pt>
    <dgm:pt modelId="{61BD2965-52CD-4D1F-8EFB-A0B447DB9062}">
      <dgm:prSet/>
      <dgm:spPr/>
      <dgm:t>
        <a:bodyPr/>
        <a:lstStyle/>
        <a:p>
          <a:r>
            <a:rPr lang="en-US"/>
            <a:t>Religious life as prophecy: meeting the hungers/discontinuities of the age</a:t>
          </a:r>
        </a:p>
      </dgm:t>
    </dgm:pt>
    <dgm:pt modelId="{EF4B70AF-FBF1-4619-B0CA-1299BE1CED1C}" type="parTrans" cxnId="{FAAEF87E-8D99-4E84-A11E-3048501967D0}">
      <dgm:prSet/>
      <dgm:spPr/>
      <dgm:t>
        <a:bodyPr/>
        <a:lstStyle/>
        <a:p>
          <a:endParaRPr lang="en-US"/>
        </a:p>
      </dgm:t>
    </dgm:pt>
    <dgm:pt modelId="{2DC6B28D-73A6-41F2-ADB2-6D6E94FFFACA}" type="sibTrans" cxnId="{FAAEF87E-8D99-4E84-A11E-3048501967D0}">
      <dgm:prSet/>
      <dgm:spPr/>
      <dgm:t>
        <a:bodyPr/>
        <a:lstStyle/>
        <a:p>
          <a:endParaRPr lang="en-US"/>
        </a:p>
      </dgm:t>
    </dgm:pt>
    <dgm:pt modelId="{02229C79-8570-4F6B-85D8-9517F73C570D}">
      <dgm:prSet/>
      <dgm:spPr/>
      <dgm:t>
        <a:bodyPr/>
        <a:lstStyle/>
        <a:p>
          <a:r>
            <a:rPr lang="en-US"/>
            <a:t>Religious life as ministry: providing a needed service</a:t>
          </a:r>
        </a:p>
      </dgm:t>
    </dgm:pt>
    <dgm:pt modelId="{287626C8-519E-442B-BE46-054C5A2BAA1F}" type="parTrans" cxnId="{6B1DC05B-7E28-4DAF-A593-41220A3F5846}">
      <dgm:prSet/>
      <dgm:spPr/>
      <dgm:t>
        <a:bodyPr/>
        <a:lstStyle/>
        <a:p>
          <a:endParaRPr lang="en-US"/>
        </a:p>
      </dgm:t>
    </dgm:pt>
    <dgm:pt modelId="{664279FE-08FD-48DB-BA0E-4C844559EABC}" type="sibTrans" cxnId="{6B1DC05B-7E28-4DAF-A593-41220A3F5846}">
      <dgm:prSet/>
      <dgm:spPr/>
      <dgm:t>
        <a:bodyPr/>
        <a:lstStyle/>
        <a:p>
          <a:endParaRPr lang="en-US"/>
        </a:p>
      </dgm:t>
    </dgm:pt>
    <dgm:pt modelId="{D297CA90-A524-4BEC-84E8-D6883F4433DE}" type="pres">
      <dgm:prSet presAssocID="{A1864370-5629-4A58-BB16-D7FA6C6CE31B}" presName="linear" presStyleCnt="0">
        <dgm:presLayoutVars>
          <dgm:dir/>
          <dgm:animLvl val="lvl"/>
          <dgm:resizeHandles val="exact"/>
        </dgm:presLayoutVars>
      </dgm:prSet>
      <dgm:spPr/>
    </dgm:pt>
    <dgm:pt modelId="{0B6BCFF2-347D-4AEB-B9FA-FEAAC448FDAA}" type="pres">
      <dgm:prSet presAssocID="{C00B70B3-C354-4093-923C-BD58CA0E226B}" presName="parentLin" presStyleCnt="0"/>
      <dgm:spPr/>
    </dgm:pt>
    <dgm:pt modelId="{B5893062-128A-4DF1-8C09-9ABFA817129D}" type="pres">
      <dgm:prSet presAssocID="{C00B70B3-C354-4093-923C-BD58CA0E226B}" presName="parentLeftMargin" presStyleLbl="node1" presStyleIdx="0" presStyleCnt="3"/>
      <dgm:spPr/>
    </dgm:pt>
    <dgm:pt modelId="{10750F90-56B8-4B21-8255-E59C1FA75494}" type="pres">
      <dgm:prSet presAssocID="{C00B70B3-C354-4093-923C-BD58CA0E226B}" presName="parentText" presStyleLbl="node1" presStyleIdx="0" presStyleCnt="3">
        <dgm:presLayoutVars>
          <dgm:chMax val="0"/>
          <dgm:bulletEnabled val="1"/>
        </dgm:presLayoutVars>
      </dgm:prSet>
      <dgm:spPr/>
    </dgm:pt>
    <dgm:pt modelId="{E2702571-F9F6-4E44-97CD-B98A7563DBD3}" type="pres">
      <dgm:prSet presAssocID="{C00B70B3-C354-4093-923C-BD58CA0E226B}" presName="negativeSpace" presStyleCnt="0"/>
      <dgm:spPr/>
    </dgm:pt>
    <dgm:pt modelId="{95D3E359-9E93-45DE-94BD-6F5426A617DF}" type="pres">
      <dgm:prSet presAssocID="{C00B70B3-C354-4093-923C-BD58CA0E226B}" presName="childText" presStyleLbl="conFgAcc1" presStyleIdx="0" presStyleCnt="3">
        <dgm:presLayoutVars>
          <dgm:bulletEnabled val="1"/>
        </dgm:presLayoutVars>
      </dgm:prSet>
      <dgm:spPr/>
    </dgm:pt>
    <dgm:pt modelId="{3B219BD5-1C70-4EFB-9876-75008D381AFE}" type="pres">
      <dgm:prSet presAssocID="{45294DB0-8800-406E-9A1A-8CBFB6999921}" presName="spaceBetweenRectangles" presStyleCnt="0"/>
      <dgm:spPr/>
    </dgm:pt>
    <dgm:pt modelId="{09469299-78AF-4C55-9632-4BE708870A27}" type="pres">
      <dgm:prSet presAssocID="{47CAF1FB-916E-4F7E-BA5A-61CB94A2B2A3}" presName="parentLin" presStyleCnt="0"/>
      <dgm:spPr/>
    </dgm:pt>
    <dgm:pt modelId="{0D8FB2FE-AB70-441B-86BE-74E958DD43E0}" type="pres">
      <dgm:prSet presAssocID="{47CAF1FB-916E-4F7E-BA5A-61CB94A2B2A3}" presName="parentLeftMargin" presStyleLbl="node1" presStyleIdx="0" presStyleCnt="3"/>
      <dgm:spPr/>
    </dgm:pt>
    <dgm:pt modelId="{75A984DF-09D8-4B9E-8CFE-F3B12D7FBE8D}" type="pres">
      <dgm:prSet presAssocID="{47CAF1FB-916E-4F7E-BA5A-61CB94A2B2A3}" presName="parentText" presStyleLbl="node1" presStyleIdx="1" presStyleCnt="3">
        <dgm:presLayoutVars>
          <dgm:chMax val="0"/>
          <dgm:bulletEnabled val="1"/>
        </dgm:presLayoutVars>
      </dgm:prSet>
      <dgm:spPr/>
    </dgm:pt>
    <dgm:pt modelId="{A475F78E-FD39-48CE-B0E9-FEC915F62F0B}" type="pres">
      <dgm:prSet presAssocID="{47CAF1FB-916E-4F7E-BA5A-61CB94A2B2A3}" presName="negativeSpace" presStyleCnt="0"/>
      <dgm:spPr/>
    </dgm:pt>
    <dgm:pt modelId="{2F26D930-6E5E-4D53-854C-F1FA8773412C}" type="pres">
      <dgm:prSet presAssocID="{47CAF1FB-916E-4F7E-BA5A-61CB94A2B2A3}" presName="childText" presStyleLbl="conFgAcc1" presStyleIdx="1" presStyleCnt="3">
        <dgm:presLayoutVars>
          <dgm:bulletEnabled val="1"/>
        </dgm:presLayoutVars>
      </dgm:prSet>
      <dgm:spPr/>
    </dgm:pt>
    <dgm:pt modelId="{354A560C-14F8-42F7-A04D-A5A5F6A86F06}" type="pres">
      <dgm:prSet presAssocID="{ABD11467-E8DA-4EA9-878E-ACB077B49077}" presName="spaceBetweenRectangles" presStyleCnt="0"/>
      <dgm:spPr/>
    </dgm:pt>
    <dgm:pt modelId="{D4BED74B-DF5E-4B1C-95D7-1B59D8EE515E}" type="pres">
      <dgm:prSet presAssocID="{6A4C3C8D-2E93-4ED4-B330-177B12FE95CF}" presName="parentLin" presStyleCnt="0"/>
      <dgm:spPr/>
    </dgm:pt>
    <dgm:pt modelId="{F0AFBED6-6B83-44CB-ABA0-57578ADB231B}" type="pres">
      <dgm:prSet presAssocID="{6A4C3C8D-2E93-4ED4-B330-177B12FE95CF}" presName="parentLeftMargin" presStyleLbl="node1" presStyleIdx="1" presStyleCnt="3"/>
      <dgm:spPr/>
    </dgm:pt>
    <dgm:pt modelId="{F365D410-CEDD-4184-8D94-A9DA7853A68D}" type="pres">
      <dgm:prSet presAssocID="{6A4C3C8D-2E93-4ED4-B330-177B12FE95CF}" presName="parentText" presStyleLbl="node1" presStyleIdx="2" presStyleCnt="3">
        <dgm:presLayoutVars>
          <dgm:chMax val="0"/>
          <dgm:bulletEnabled val="1"/>
        </dgm:presLayoutVars>
      </dgm:prSet>
      <dgm:spPr/>
    </dgm:pt>
    <dgm:pt modelId="{19A8C8A4-8FC0-41BC-BE4C-6D0DCC229A51}" type="pres">
      <dgm:prSet presAssocID="{6A4C3C8D-2E93-4ED4-B330-177B12FE95CF}" presName="negativeSpace" presStyleCnt="0"/>
      <dgm:spPr/>
    </dgm:pt>
    <dgm:pt modelId="{01388106-C3E0-4A06-97F6-C8F676C35E31}" type="pres">
      <dgm:prSet presAssocID="{6A4C3C8D-2E93-4ED4-B330-177B12FE95CF}" presName="childText" presStyleLbl="conFgAcc1" presStyleIdx="2" presStyleCnt="3">
        <dgm:presLayoutVars>
          <dgm:bulletEnabled val="1"/>
        </dgm:presLayoutVars>
      </dgm:prSet>
      <dgm:spPr/>
    </dgm:pt>
  </dgm:ptLst>
  <dgm:cxnLst>
    <dgm:cxn modelId="{27674209-7129-43FC-B18B-9793D6210E74}" type="presOf" srcId="{61BD2965-52CD-4D1F-8EFB-A0B447DB9062}" destId="{01388106-C3E0-4A06-97F6-C8F676C35E31}" srcOrd="0" destOrd="0" presId="urn:microsoft.com/office/officeart/2005/8/layout/list1"/>
    <dgm:cxn modelId="{BFA96912-AF3D-4D18-8DAE-F76D058A012D}" type="presOf" srcId="{1B66D94D-7A32-43C3-88FE-E5C847C5ACF7}" destId="{95D3E359-9E93-45DE-94BD-6F5426A617DF}" srcOrd="0" destOrd="2" presId="urn:microsoft.com/office/officeart/2005/8/layout/list1"/>
    <dgm:cxn modelId="{76136B18-7FF2-4D4C-8AE8-F28B1D72E88E}" type="presOf" srcId="{47CAF1FB-916E-4F7E-BA5A-61CB94A2B2A3}" destId="{0D8FB2FE-AB70-441B-86BE-74E958DD43E0}" srcOrd="0" destOrd="0" presId="urn:microsoft.com/office/officeart/2005/8/layout/list1"/>
    <dgm:cxn modelId="{EB3E471A-017A-48A4-9774-F0C4AC26B409}" srcId="{47CAF1FB-916E-4F7E-BA5A-61CB94A2B2A3}" destId="{45B8DD36-CB2B-4E22-B415-CBE20D090A75}" srcOrd="1" destOrd="0" parTransId="{9FF56816-94EA-4F3D-8A02-76A9E47C989D}" sibTransId="{2EC71570-A1C7-45CB-91C7-7895F49A0799}"/>
    <dgm:cxn modelId="{44CE8A2D-DB11-454F-94C1-B36F1BB2AD18}" type="presOf" srcId="{C00B70B3-C354-4093-923C-BD58CA0E226B}" destId="{B5893062-128A-4DF1-8C09-9ABFA817129D}" srcOrd="0" destOrd="0" presId="urn:microsoft.com/office/officeart/2005/8/layout/list1"/>
    <dgm:cxn modelId="{C86B9334-C182-49D0-A17F-45C57594C27B}" type="presOf" srcId="{47CAF1FB-916E-4F7E-BA5A-61CB94A2B2A3}" destId="{75A984DF-09D8-4B9E-8CFE-F3B12D7FBE8D}" srcOrd="1" destOrd="0" presId="urn:microsoft.com/office/officeart/2005/8/layout/list1"/>
    <dgm:cxn modelId="{FE477537-5CCC-41BF-A092-F1DB6B70F914}" type="presOf" srcId="{77EF03D1-085E-40C6-8713-35FF11E5BAD3}" destId="{95D3E359-9E93-45DE-94BD-6F5426A617DF}" srcOrd="0" destOrd="0" presId="urn:microsoft.com/office/officeart/2005/8/layout/list1"/>
    <dgm:cxn modelId="{0F71463C-1F03-432B-920D-5E81698E4E0C}" type="presOf" srcId="{6A4C3C8D-2E93-4ED4-B330-177B12FE95CF}" destId="{F0AFBED6-6B83-44CB-ABA0-57578ADB231B}" srcOrd="0" destOrd="0" presId="urn:microsoft.com/office/officeart/2005/8/layout/list1"/>
    <dgm:cxn modelId="{6B1DC05B-7E28-4DAF-A593-41220A3F5846}" srcId="{6A4C3C8D-2E93-4ED4-B330-177B12FE95CF}" destId="{02229C79-8570-4F6B-85D8-9517F73C570D}" srcOrd="1" destOrd="0" parTransId="{287626C8-519E-442B-BE46-054C5A2BAA1F}" sibTransId="{664279FE-08FD-48DB-BA0E-4C844559EABC}"/>
    <dgm:cxn modelId="{94650262-A1BE-4455-982B-FAF3D9BE83A0}" srcId="{C00B70B3-C354-4093-923C-BD58CA0E226B}" destId="{77EF03D1-085E-40C6-8713-35FF11E5BAD3}" srcOrd="0" destOrd="0" parTransId="{CD6CFB36-4AC0-4ACA-B181-554D87C91640}" sibTransId="{9C3E543E-2AF3-457F-B1D3-954AA9283688}"/>
    <dgm:cxn modelId="{1A2F1248-E4E7-4CDC-AEBF-9B2648730DEA}" srcId="{A1864370-5629-4A58-BB16-D7FA6C6CE31B}" destId="{47CAF1FB-916E-4F7E-BA5A-61CB94A2B2A3}" srcOrd="1" destOrd="0" parTransId="{91430E27-1EC5-449D-A348-FE2BE351C296}" sibTransId="{ABD11467-E8DA-4EA9-878E-ACB077B49077}"/>
    <dgm:cxn modelId="{D967866E-A338-4F7F-B045-96616BBB2C94}" type="presOf" srcId="{C00B70B3-C354-4093-923C-BD58CA0E226B}" destId="{10750F90-56B8-4B21-8255-E59C1FA75494}" srcOrd="1" destOrd="0" presId="urn:microsoft.com/office/officeart/2005/8/layout/list1"/>
    <dgm:cxn modelId="{A4805F7B-7A46-4A34-9FA9-ED79F21A7EB9}" type="presOf" srcId="{6A4C3C8D-2E93-4ED4-B330-177B12FE95CF}" destId="{F365D410-CEDD-4184-8D94-A9DA7853A68D}" srcOrd="1" destOrd="0" presId="urn:microsoft.com/office/officeart/2005/8/layout/list1"/>
    <dgm:cxn modelId="{6C4CA37D-5F0E-4056-9028-A5FAD059F1C5}" srcId="{A1864370-5629-4A58-BB16-D7FA6C6CE31B}" destId="{6A4C3C8D-2E93-4ED4-B330-177B12FE95CF}" srcOrd="2" destOrd="0" parTransId="{8219312D-8B83-417E-B0C8-E2F4A9A14B50}" sibTransId="{9E94D22C-4CA4-4D1E-BEDE-02A88DEB71AF}"/>
    <dgm:cxn modelId="{FAAEF87E-8D99-4E84-A11E-3048501967D0}" srcId="{6A4C3C8D-2E93-4ED4-B330-177B12FE95CF}" destId="{61BD2965-52CD-4D1F-8EFB-A0B447DB9062}" srcOrd="0" destOrd="0" parTransId="{EF4B70AF-FBF1-4619-B0CA-1299BE1CED1C}" sibTransId="{2DC6B28D-73A6-41F2-ADB2-6D6E94FFFACA}"/>
    <dgm:cxn modelId="{901F017F-E2C5-4E9B-9588-696BAA98EE47}" srcId="{A1864370-5629-4A58-BB16-D7FA6C6CE31B}" destId="{C00B70B3-C354-4093-923C-BD58CA0E226B}" srcOrd="0" destOrd="0" parTransId="{BC1538D7-6096-47F4-A856-B457AFCE0CA2}" sibTransId="{45294DB0-8800-406E-9A1A-8CBFB6999921}"/>
    <dgm:cxn modelId="{1F13BC8A-5BCA-4A2C-826E-9A878A754CEE}" srcId="{C00B70B3-C354-4093-923C-BD58CA0E226B}" destId="{582F5FBF-14D5-4867-B556-FF53AE2A9130}" srcOrd="1" destOrd="0" parTransId="{23B72C25-E03F-42AF-86C8-02825DAE2CA7}" sibTransId="{3F66B37D-5810-4B21-8F93-431D00457BA8}"/>
    <dgm:cxn modelId="{3CF4FF94-9B18-41FD-9E67-6E1F30CF80E3}" srcId="{C00B70B3-C354-4093-923C-BD58CA0E226B}" destId="{1B66D94D-7A32-43C3-88FE-E5C847C5ACF7}" srcOrd="2" destOrd="0" parTransId="{EF1C6EA2-93C9-4B57-B0F4-B866BE27D0FC}" sibTransId="{EC5E886D-1D79-4784-9A84-20A94249FA31}"/>
    <dgm:cxn modelId="{AF931296-1FCB-489E-BF62-B8E208C39F0B}" type="presOf" srcId="{45B8DD36-CB2B-4E22-B415-CBE20D090A75}" destId="{2F26D930-6E5E-4D53-854C-F1FA8773412C}" srcOrd="0" destOrd="1" presId="urn:microsoft.com/office/officeart/2005/8/layout/list1"/>
    <dgm:cxn modelId="{5EB607AC-EBD0-4C80-926B-88AAD996A4DE}" type="presOf" srcId="{582F5FBF-14D5-4867-B556-FF53AE2A9130}" destId="{95D3E359-9E93-45DE-94BD-6F5426A617DF}" srcOrd="0" destOrd="1" presId="urn:microsoft.com/office/officeart/2005/8/layout/list1"/>
    <dgm:cxn modelId="{EB1FABB2-FB6A-4EE2-9492-B08DB961D7C8}" type="presOf" srcId="{A1864370-5629-4A58-BB16-D7FA6C6CE31B}" destId="{D297CA90-A524-4BEC-84E8-D6883F4433DE}" srcOrd="0" destOrd="0" presId="urn:microsoft.com/office/officeart/2005/8/layout/list1"/>
    <dgm:cxn modelId="{AB902BCD-6151-4D91-A4D6-22ABAF87D30E}" type="presOf" srcId="{02229C79-8570-4F6B-85D8-9517F73C570D}" destId="{01388106-C3E0-4A06-97F6-C8F676C35E31}" srcOrd="0" destOrd="1" presId="urn:microsoft.com/office/officeart/2005/8/layout/list1"/>
    <dgm:cxn modelId="{7CB5A7F1-4ED2-4D59-A131-F2D30C3EA82F}" type="presOf" srcId="{F97348E9-92D6-4EC2-9625-55B3673D904E}" destId="{2F26D930-6E5E-4D53-854C-F1FA8773412C}" srcOrd="0" destOrd="0" presId="urn:microsoft.com/office/officeart/2005/8/layout/list1"/>
    <dgm:cxn modelId="{FB08DBF3-9EE2-4703-B901-C4D8F50B0AA8}" srcId="{47CAF1FB-916E-4F7E-BA5A-61CB94A2B2A3}" destId="{F97348E9-92D6-4EC2-9625-55B3673D904E}" srcOrd="0" destOrd="0" parTransId="{7888E5BB-04D5-4276-8EA5-0671EA55F1B4}" sibTransId="{BD4A73EF-2471-41F5-8F54-79AE4248DE21}"/>
    <dgm:cxn modelId="{F03DECEB-A945-44BF-8670-0F3F97CE849B}" type="presParOf" srcId="{D297CA90-A524-4BEC-84E8-D6883F4433DE}" destId="{0B6BCFF2-347D-4AEB-B9FA-FEAAC448FDAA}" srcOrd="0" destOrd="0" presId="urn:microsoft.com/office/officeart/2005/8/layout/list1"/>
    <dgm:cxn modelId="{5087AA57-E560-4409-A8D0-4BCA67971913}" type="presParOf" srcId="{0B6BCFF2-347D-4AEB-B9FA-FEAAC448FDAA}" destId="{B5893062-128A-4DF1-8C09-9ABFA817129D}" srcOrd="0" destOrd="0" presId="urn:microsoft.com/office/officeart/2005/8/layout/list1"/>
    <dgm:cxn modelId="{5AC24F97-D354-4940-B1E5-C6D5D22D467B}" type="presParOf" srcId="{0B6BCFF2-347D-4AEB-B9FA-FEAAC448FDAA}" destId="{10750F90-56B8-4B21-8255-E59C1FA75494}" srcOrd="1" destOrd="0" presId="urn:microsoft.com/office/officeart/2005/8/layout/list1"/>
    <dgm:cxn modelId="{5B347970-204A-438C-89C5-776216B1FE92}" type="presParOf" srcId="{D297CA90-A524-4BEC-84E8-D6883F4433DE}" destId="{E2702571-F9F6-4E44-97CD-B98A7563DBD3}" srcOrd="1" destOrd="0" presId="urn:microsoft.com/office/officeart/2005/8/layout/list1"/>
    <dgm:cxn modelId="{62FDFAB1-28E0-471A-B927-04D6DE957DE6}" type="presParOf" srcId="{D297CA90-A524-4BEC-84E8-D6883F4433DE}" destId="{95D3E359-9E93-45DE-94BD-6F5426A617DF}" srcOrd="2" destOrd="0" presId="urn:microsoft.com/office/officeart/2005/8/layout/list1"/>
    <dgm:cxn modelId="{5593D59B-9CE2-4EA9-9020-0608ED09CE43}" type="presParOf" srcId="{D297CA90-A524-4BEC-84E8-D6883F4433DE}" destId="{3B219BD5-1C70-4EFB-9876-75008D381AFE}" srcOrd="3" destOrd="0" presId="urn:microsoft.com/office/officeart/2005/8/layout/list1"/>
    <dgm:cxn modelId="{E9E34124-8946-4E4C-A68C-0396CF5C83B9}" type="presParOf" srcId="{D297CA90-A524-4BEC-84E8-D6883F4433DE}" destId="{09469299-78AF-4C55-9632-4BE708870A27}" srcOrd="4" destOrd="0" presId="urn:microsoft.com/office/officeart/2005/8/layout/list1"/>
    <dgm:cxn modelId="{95A678BF-2088-44C5-8910-33EAFAE84E2D}" type="presParOf" srcId="{09469299-78AF-4C55-9632-4BE708870A27}" destId="{0D8FB2FE-AB70-441B-86BE-74E958DD43E0}" srcOrd="0" destOrd="0" presId="urn:microsoft.com/office/officeart/2005/8/layout/list1"/>
    <dgm:cxn modelId="{F2ACD6AB-6691-4C1D-95DE-DB1866622F71}" type="presParOf" srcId="{09469299-78AF-4C55-9632-4BE708870A27}" destId="{75A984DF-09D8-4B9E-8CFE-F3B12D7FBE8D}" srcOrd="1" destOrd="0" presId="urn:microsoft.com/office/officeart/2005/8/layout/list1"/>
    <dgm:cxn modelId="{1FF53BA6-8908-4953-8338-5110FEDF6F02}" type="presParOf" srcId="{D297CA90-A524-4BEC-84E8-D6883F4433DE}" destId="{A475F78E-FD39-48CE-B0E9-FEC915F62F0B}" srcOrd="5" destOrd="0" presId="urn:microsoft.com/office/officeart/2005/8/layout/list1"/>
    <dgm:cxn modelId="{5EC740B5-FE70-4654-8CA8-B4B3C80DFEE4}" type="presParOf" srcId="{D297CA90-A524-4BEC-84E8-D6883F4433DE}" destId="{2F26D930-6E5E-4D53-854C-F1FA8773412C}" srcOrd="6" destOrd="0" presId="urn:microsoft.com/office/officeart/2005/8/layout/list1"/>
    <dgm:cxn modelId="{38759818-58CD-4C2B-8559-06C576A9D237}" type="presParOf" srcId="{D297CA90-A524-4BEC-84E8-D6883F4433DE}" destId="{354A560C-14F8-42F7-A04D-A5A5F6A86F06}" srcOrd="7" destOrd="0" presId="urn:microsoft.com/office/officeart/2005/8/layout/list1"/>
    <dgm:cxn modelId="{E8B34CCE-5EBA-44C1-881D-642EEECA87E2}" type="presParOf" srcId="{D297CA90-A524-4BEC-84E8-D6883F4433DE}" destId="{D4BED74B-DF5E-4B1C-95D7-1B59D8EE515E}" srcOrd="8" destOrd="0" presId="urn:microsoft.com/office/officeart/2005/8/layout/list1"/>
    <dgm:cxn modelId="{D9B0AC36-683F-42F0-BC0C-8B5A26DD4209}" type="presParOf" srcId="{D4BED74B-DF5E-4B1C-95D7-1B59D8EE515E}" destId="{F0AFBED6-6B83-44CB-ABA0-57578ADB231B}" srcOrd="0" destOrd="0" presId="urn:microsoft.com/office/officeart/2005/8/layout/list1"/>
    <dgm:cxn modelId="{A253C0F8-06EC-492B-BFE6-EF4BA3E96EA8}" type="presParOf" srcId="{D4BED74B-DF5E-4B1C-95D7-1B59D8EE515E}" destId="{F365D410-CEDD-4184-8D94-A9DA7853A68D}" srcOrd="1" destOrd="0" presId="urn:microsoft.com/office/officeart/2005/8/layout/list1"/>
    <dgm:cxn modelId="{6D3E63B4-9802-47BB-ADB0-6EAE9D595B0F}" type="presParOf" srcId="{D297CA90-A524-4BEC-84E8-D6883F4433DE}" destId="{19A8C8A4-8FC0-41BC-BE4C-6D0DCC229A51}" srcOrd="9" destOrd="0" presId="urn:microsoft.com/office/officeart/2005/8/layout/list1"/>
    <dgm:cxn modelId="{D3B42676-251F-4D16-98C8-B89747F944DB}" type="presParOf" srcId="{D297CA90-A524-4BEC-84E8-D6883F4433DE}" destId="{01388106-C3E0-4A06-97F6-C8F676C35E31}" srcOrd="10"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D3E359-9E93-45DE-94BD-6F5426A617DF}">
      <dsp:nvSpPr>
        <dsp:cNvPr id="0" name=""/>
        <dsp:cNvSpPr/>
      </dsp:nvSpPr>
      <dsp:spPr>
        <a:xfrm>
          <a:off x="0" y="325134"/>
          <a:ext cx="10515600" cy="12852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816127" tIns="354076" rIns="816127"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a:t>Areas of decline: U.S., Canada, Australia, Western Europe</a:t>
          </a:r>
        </a:p>
        <a:p>
          <a:pPr marL="171450" lvl="1" indent="-171450" algn="l" defTabSz="755650">
            <a:lnSpc>
              <a:spcPct val="90000"/>
            </a:lnSpc>
            <a:spcBef>
              <a:spcPct val="0"/>
            </a:spcBef>
            <a:spcAft>
              <a:spcPct val="15000"/>
            </a:spcAft>
            <a:buChar char="•"/>
          </a:pPr>
          <a:r>
            <a:rPr lang="en-US" sz="1700" kern="1200"/>
            <a:t>Areas of growth: Kenya</a:t>
          </a:r>
        </a:p>
        <a:p>
          <a:pPr marL="171450" lvl="1" indent="-171450" algn="l" defTabSz="755650">
            <a:lnSpc>
              <a:spcPct val="90000"/>
            </a:lnSpc>
            <a:spcBef>
              <a:spcPct val="0"/>
            </a:spcBef>
            <a:spcAft>
              <a:spcPct val="15000"/>
            </a:spcAft>
            <a:buChar char="•"/>
          </a:pPr>
          <a:r>
            <a:rPr lang="en-US" sz="1700" kern="1200"/>
            <a:t>Areas in transition: Mexico, India</a:t>
          </a:r>
        </a:p>
      </dsp:txBody>
      <dsp:txXfrm>
        <a:off x="0" y="325134"/>
        <a:ext cx="10515600" cy="1285200"/>
      </dsp:txXfrm>
    </dsp:sp>
    <dsp:sp modelId="{10750F90-56B8-4B21-8255-E59C1FA75494}">
      <dsp:nvSpPr>
        <dsp:cNvPr id="0" name=""/>
        <dsp:cNvSpPr/>
      </dsp:nvSpPr>
      <dsp:spPr>
        <a:xfrm>
          <a:off x="525780" y="74214"/>
          <a:ext cx="7360920" cy="50184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755650">
            <a:lnSpc>
              <a:spcPct val="90000"/>
            </a:lnSpc>
            <a:spcBef>
              <a:spcPct val="0"/>
            </a:spcBef>
            <a:spcAft>
              <a:spcPct val="35000"/>
            </a:spcAft>
            <a:buNone/>
          </a:pPr>
          <a:r>
            <a:rPr lang="en-US" sz="1700" b="1" u="sng" kern="1200"/>
            <a:t>Whether</a:t>
          </a:r>
          <a:r>
            <a:rPr lang="en-US" sz="1700" b="1" kern="1200"/>
            <a:t> young people will enter vowed religious life</a:t>
          </a:r>
          <a:endParaRPr lang="en-US" sz="1700" kern="1200"/>
        </a:p>
      </dsp:txBody>
      <dsp:txXfrm>
        <a:off x="550278" y="98712"/>
        <a:ext cx="7311924" cy="452844"/>
      </dsp:txXfrm>
    </dsp:sp>
    <dsp:sp modelId="{2F26D930-6E5E-4D53-854C-F1FA8773412C}">
      <dsp:nvSpPr>
        <dsp:cNvPr id="0" name=""/>
        <dsp:cNvSpPr/>
      </dsp:nvSpPr>
      <dsp:spPr>
        <a:xfrm>
          <a:off x="0" y="1953054"/>
          <a:ext cx="10515600" cy="990675"/>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816127" tIns="354076" rIns="816127"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a:t>Marginalized social groups</a:t>
          </a:r>
        </a:p>
        <a:p>
          <a:pPr marL="171450" lvl="1" indent="-171450" algn="l" defTabSz="755650">
            <a:lnSpc>
              <a:spcPct val="90000"/>
            </a:lnSpc>
            <a:spcBef>
              <a:spcPct val="0"/>
            </a:spcBef>
            <a:spcAft>
              <a:spcPct val="15000"/>
            </a:spcAft>
            <a:buChar char="•"/>
          </a:pPr>
          <a:r>
            <a:rPr lang="en-US" sz="1700" kern="1200"/>
            <a:t>Ideological minorities</a:t>
          </a:r>
        </a:p>
      </dsp:txBody>
      <dsp:txXfrm>
        <a:off x="0" y="1953054"/>
        <a:ext cx="10515600" cy="990675"/>
      </dsp:txXfrm>
    </dsp:sp>
    <dsp:sp modelId="{75A984DF-09D8-4B9E-8CFE-F3B12D7FBE8D}">
      <dsp:nvSpPr>
        <dsp:cNvPr id="0" name=""/>
        <dsp:cNvSpPr/>
      </dsp:nvSpPr>
      <dsp:spPr>
        <a:xfrm>
          <a:off x="525780" y="1702134"/>
          <a:ext cx="7360920" cy="50184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755650">
            <a:lnSpc>
              <a:spcPct val="90000"/>
            </a:lnSpc>
            <a:spcBef>
              <a:spcPct val="0"/>
            </a:spcBef>
            <a:spcAft>
              <a:spcPct val="35000"/>
            </a:spcAft>
            <a:buNone/>
          </a:pPr>
          <a:r>
            <a:rPr lang="en-US" sz="1700" b="1" u="sng" kern="1200"/>
            <a:t>Who</a:t>
          </a:r>
          <a:r>
            <a:rPr lang="en-US" sz="1700" b="1" kern="1200"/>
            <a:t> will enter vowed religious life</a:t>
          </a:r>
          <a:endParaRPr lang="en-US" sz="1700" kern="1200"/>
        </a:p>
      </dsp:txBody>
      <dsp:txXfrm>
        <a:off x="550278" y="1726632"/>
        <a:ext cx="7311924" cy="452844"/>
      </dsp:txXfrm>
    </dsp:sp>
    <dsp:sp modelId="{01388106-C3E0-4A06-97F6-C8F676C35E31}">
      <dsp:nvSpPr>
        <dsp:cNvPr id="0" name=""/>
        <dsp:cNvSpPr/>
      </dsp:nvSpPr>
      <dsp:spPr>
        <a:xfrm>
          <a:off x="0" y="3286449"/>
          <a:ext cx="10515600" cy="990675"/>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816127" tIns="354076" rIns="816127"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a:t>Religious life as prophecy: meeting the hungers/discontinuities of the age</a:t>
          </a:r>
        </a:p>
        <a:p>
          <a:pPr marL="171450" lvl="1" indent="-171450" algn="l" defTabSz="755650">
            <a:lnSpc>
              <a:spcPct val="90000"/>
            </a:lnSpc>
            <a:spcBef>
              <a:spcPct val="0"/>
            </a:spcBef>
            <a:spcAft>
              <a:spcPct val="15000"/>
            </a:spcAft>
            <a:buChar char="•"/>
          </a:pPr>
          <a:r>
            <a:rPr lang="en-US" sz="1700" kern="1200"/>
            <a:t>Religious life as ministry: providing a needed service</a:t>
          </a:r>
        </a:p>
      </dsp:txBody>
      <dsp:txXfrm>
        <a:off x="0" y="3286449"/>
        <a:ext cx="10515600" cy="990675"/>
      </dsp:txXfrm>
    </dsp:sp>
    <dsp:sp modelId="{F365D410-CEDD-4184-8D94-A9DA7853A68D}">
      <dsp:nvSpPr>
        <dsp:cNvPr id="0" name=""/>
        <dsp:cNvSpPr/>
      </dsp:nvSpPr>
      <dsp:spPr>
        <a:xfrm>
          <a:off x="525780" y="3035529"/>
          <a:ext cx="7360920" cy="50184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755650">
            <a:lnSpc>
              <a:spcPct val="90000"/>
            </a:lnSpc>
            <a:spcBef>
              <a:spcPct val="0"/>
            </a:spcBef>
            <a:spcAft>
              <a:spcPct val="35000"/>
            </a:spcAft>
            <a:buNone/>
          </a:pPr>
          <a:r>
            <a:rPr lang="en-US" sz="1700" b="1" u="sng" kern="1200"/>
            <a:t>What charisms </a:t>
          </a:r>
          <a:r>
            <a:rPr lang="en-US" sz="1700" b="1" kern="1200"/>
            <a:t>will attract them</a:t>
          </a:r>
          <a:endParaRPr lang="en-US" sz="1700" kern="1200"/>
        </a:p>
      </dsp:txBody>
      <dsp:txXfrm>
        <a:off x="550278" y="3060027"/>
        <a:ext cx="7311924" cy="452844"/>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0.7976</cdr:x>
      <cdr:y>0.66263</cdr:y>
    </cdr:from>
    <cdr:to>
      <cdr:x>1</cdr:x>
      <cdr:y>0.97511</cdr:y>
    </cdr:to>
    <cdr:sp macro="" textlink="">
      <cdr:nvSpPr>
        <cdr:cNvPr id="2" name="Oval 1"/>
        <cdr:cNvSpPr/>
      </cdr:nvSpPr>
      <cdr:spPr>
        <a:xfrm xmlns:a="http://schemas.openxmlformats.org/drawingml/2006/main">
          <a:off x="7900987" y="2977127"/>
          <a:ext cx="2005013" cy="1403928"/>
        </a:xfrm>
        <a:prstGeom xmlns:a="http://schemas.openxmlformats.org/drawingml/2006/main" prst="ellipse">
          <a:avLst/>
        </a:prstGeom>
      </cdr:spPr>
      <cdr:style>
        <a:lnRef xmlns:a="http://schemas.openxmlformats.org/drawingml/2006/main" idx="2">
          <a:schemeClr val="accent4">
            <a:shade val="50000"/>
          </a:schemeClr>
        </a:lnRef>
        <a:fillRef xmlns:a="http://schemas.openxmlformats.org/drawingml/2006/main" idx="1">
          <a:schemeClr val="accent4"/>
        </a:fillRef>
        <a:effectRef xmlns:a="http://schemas.openxmlformats.org/drawingml/2006/main" idx="0">
          <a:schemeClr val="accent4"/>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en-US" sz="1400" dirty="0"/>
            <a:t>Majority were Kenyans (</a:t>
          </a:r>
          <a:r>
            <a:rPr lang="en-US" sz="1400" b="1" dirty="0"/>
            <a:t>72%</a:t>
          </a:r>
          <a:r>
            <a:rPr lang="en-US" sz="1400" dirty="0"/>
            <a:t>)</a:t>
          </a:r>
        </a:p>
      </cdr:txBody>
    </cdr:sp>
  </cdr:relSizeAnchor>
  <cdr:relSizeAnchor xmlns:cdr="http://schemas.openxmlformats.org/drawingml/2006/chartDrawing">
    <cdr:from>
      <cdr:x>0</cdr:x>
      <cdr:y>0.58832</cdr:y>
    </cdr:from>
    <cdr:to>
      <cdr:x>0.20954</cdr:x>
      <cdr:y>1</cdr:y>
    </cdr:to>
    <cdr:sp macro="" textlink="">
      <cdr:nvSpPr>
        <cdr:cNvPr id="3" name="Cross 2"/>
        <cdr:cNvSpPr/>
      </cdr:nvSpPr>
      <cdr:spPr>
        <a:xfrm xmlns:a="http://schemas.openxmlformats.org/drawingml/2006/main">
          <a:off x="0" y="2364077"/>
          <a:ext cx="1934297" cy="1654285"/>
        </a:xfrm>
        <a:prstGeom xmlns:a="http://schemas.openxmlformats.org/drawingml/2006/main" prst="plus">
          <a:avLst/>
        </a:prstGeom>
      </cdr:spPr>
      <cdr:style>
        <a:lnRef xmlns:a="http://schemas.openxmlformats.org/drawingml/2006/main" idx="2">
          <a:schemeClr val="accent4">
            <a:shade val="50000"/>
          </a:schemeClr>
        </a:lnRef>
        <a:fillRef xmlns:a="http://schemas.openxmlformats.org/drawingml/2006/main" idx="1">
          <a:schemeClr val="accent4"/>
        </a:fillRef>
        <a:effectRef xmlns:a="http://schemas.openxmlformats.org/drawingml/2006/main" idx="0">
          <a:schemeClr val="accent4"/>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pPr algn="ctr"/>
          <a:r>
            <a:rPr lang="en-US" sz="1600" dirty="0"/>
            <a:t>Catholic status                </a:t>
          </a:r>
          <a:r>
            <a:rPr lang="en-US" sz="1400" dirty="0"/>
            <a:t>Mother (98%)  </a:t>
          </a:r>
        </a:p>
        <a:p xmlns:a="http://schemas.openxmlformats.org/drawingml/2006/main">
          <a:pPr algn="ctr"/>
          <a:r>
            <a:rPr lang="en-US" sz="1400" dirty="0"/>
            <a:t>Father (83%)                  </a:t>
          </a:r>
        </a:p>
      </cdr:txBody>
    </cdr:sp>
  </cdr:relSizeAnchor>
  <cdr:relSizeAnchor xmlns:cdr="http://schemas.openxmlformats.org/drawingml/2006/chartDrawing">
    <cdr:from>
      <cdr:x>0.21154</cdr:x>
      <cdr:y>0.6228</cdr:y>
    </cdr:from>
    <cdr:to>
      <cdr:x>0.29609</cdr:x>
      <cdr:y>0.85495</cdr:y>
    </cdr:to>
    <cdr:sp macro="" textlink="">
      <cdr:nvSpPr>
        <cdr:cNvPr id="4" name="L-Shape 3"/>
        <cdr:cNvSpPr/>
      </cdr:nvSpPr>
      <cdr:spPr>
        <a:xfrm xmlns:a="http://schemas.openxmlformats.org/drawingml/2006/main" rot="16200000">
          <a:off x="1876572" y="2578821"/>
          <a:ext cx="932873" cy="780472"/>
        </a:xfrm>
        <a:prstGeom xmlns:a="http://schemas.openxmlformats.org/drawingml/2006/main" prst="corner">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0.73785</cdr:x>
      <cdr:y>0.69175</cdr:y>
    </cdr:from>
    <cdr:to>
      <cdr:x>0.80489</cdr:x>
      <cdr:y>0.90322</cdr:y>
    </cdr:to>
    <cdr:sp macro="" textlink="">
      <cdr:nvSpPr>
        <cdr:cNvPr id="5" name="L-Shape 4"/>
        <cdr:cNvSpPr/>
      </cdr:nvSpPr>
      <cdr:spPr>
        <a:xfrm xmlns:a="http://schemas.openxmlformats.org/drawingml/2006/main">
          <a:off x="6811096" y="2779712"/>
          <a:ext cx="618836" cy="849745"/>
        </a:xfrm>
        <a:prstGeom xmlns:a="http://schemas.openxmlformats.org/drawingml/2006/main" prst="corner">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drawings/drawing2.xml><?xml version="1.0" encoding="utf-8"?>
<c:userShapes xmlns:c="http://schemas.openxmlformats.org/drawingml/2006/chart">
  <cdr:relSizeAnchor xmlns:cdr="http://schemas.openxmlformats.org/drawingml/2006/chartDrawing">
    <cdr:from>
      <cdr:x>0.33378</cdr:x>
      <cdr:y>0.07797</cdr:y>
    </cdr:from>
    <cdr:to>
      <cdr:x>0.66622</cdr:x>
      <cdr:y>0.18</cdr:y>
    </cdr:to>
    <cdr:sp macro="" textlink="">
      <cdr:nvSpPr>
        <cdr:cNvPr id="2" name="Rectangle 1"/>
        <cdr:cNvSpPr/>
      </cdr:nvSpPr>
      <cdr:spPr>
        <a:xfrm xmlns:a="http://schemas.openxmlformats.org/drawingml/2006/main">
          <a:off x="2926451" y="399798"/>
          <a:ext cx="2914580" cy="523220"/>
        </a:xfrm>
        <a:prstGeom xmlns:a="http://schemas.openxmlformats.org/drawingml/2006/main" prst="rect">
          <a:avLst/>
        </a:prstGeom>
        <a:noFill xmlns:a="http://schemas.openxmlformats.org/drawingml/2006/main"/>
      </cdr:spPr>
      <cdr:txBody>
        <a:bodyPr xmlns:a="http://schemas.openxmlformats.org/drawingml/2006/main" wrap="none" lIns="91440" tIns="45720" rIns="91440" bIns="45720">
          <a:spAutoFit/>
        </a:bodyPr>
        <a:lstStyle xmlns:a="http://schemas.openxmlformats.org/drawingml/2006/main"/>
        <a:p xmlns:a="http://schemas.openxmlformats.org/drawingml/2006/main">
          <a:pPr algn="ctr"/>
          <a:r>
            <a:rPr lang="en-US" sz="28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Level of Education</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3AB32F-DEC4-460E-89EE-DEBF071F1A71}" type="datetimeFigureOut">
              <a:rPr lang="en-US" smtClean="0"/>
              <a:t>3/13/2024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16B760-0282-4B0F-B7C9-A2070F212E0A}" type="slidenum">
              <a:rPr lang="en-US" smtClean="0"/>
              <a:t>‹#›</a:t>
            </a:fld>
            <a:endParaRPr lang="en-US"/>
          </a:p>
        </p:txBody>
      </p:sp>
    </p:spTree>
    <p:extLst>
      <p:ext uri="{BB962C8B-B14F-4D97-AF65-F5344CB8AC3E}">
        <p14:creationId xmlns:p14="http://schemas.microsoft.com/office/powerpoint/2010/main" val="3387674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E21F02-F0C0-4368-A69E-4D2775368A9B}" type="slidenum">
              <a:rPr lang="en-US" smtClean="0"/>
              <a:t>21</a:t>
            </a:fld>
            <a:endParaRPr lang="en-US"/>
          </a:p>
        </p:txBody>
      </p:sp>
    </p:spTree>
    <p:extLst>
      <p:ext uri="{BB962C8B-B14F-4D97-AF65-F5344CB8AC3E}">
        <p14:creationId xmlns:p14="http://schemas.microsoft.com/office/powerpoint/2010/main" val="25737898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1BD2FF3-4D0E-4E37-9F35-DB713A6F8DA0}" type="slidenum">
              <a:rPr lang="en-US" smtClean="0"/>
              <a:t>47</a:t>
            </a:fld>
            <a:endParaRPr lang="en-US"/>
          </a:p>
        </p:txBody>
      </p:sp>
    </p:spTree>
    <p:extLst>
      <p:ext uri="{BB962C8B-B14F-4D97-AF65-F5344CB8AC3E}">
        <p14:creationId xmlns:p14="http://schemas.microsoft.com/office/powerpoint/2010/main" val="29842281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1BD2FF3-4D0E-4E37-9F35-DB713A6F8DA0}" type="slidenum">
              <a:rPr lang="en-US" smtClean="0"/>
              <a:t>48</a:t>
            </a:fld>
            <a:endParaRPr lang="en-US"/>
          </a:p>
        </p:txBody>
      </p:sp>
    </p:spTree>
    <p:extLst>
      <p:ext uri="{BB962C8B-B14F-4D97-AF65-F5344CB8AC3E}">
        <p14:creationId xmlns:p14="http://schemas.microsoft.com/office/powerpoint/2010/main" val="4920990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1BD2FF3-4D0E-4E37-9F35-DB713A6F8DA0}" type="slidenum">
              <a:rPr lang="en-US" smtClean="0"/>
              <a:t>49</a:t>
            </a:fld>
            <a:endParaRPr lang="en-US"/>
          </a:p>
        </p:txBody>
      </p:sp>
    </p:spTree>
    <p:extLst>
      <p:ext uri="{BB962C8B-B14F-4D97-AF65-F5344CB8AC3E}">
        <p14:creationId xmlns:p14="http://schemas.microsoft.com/office/powerpoint/2010/main" val="313614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1BD2FF3-4D0E-4E37-9F35-DB713A6F8DA0}" type="slidenum">
              <a:rPr lang="en-US" smtClean="0"/>
              <a:t>50</a:t>
            </a:fld>
            <a:endParaRPr lang="en-US"/>
          </a:p>
        </p:txBody>
      </p:sp>
    </p:spTree>
    <p:extLst>
      <p:ext uri="{BB962C8B-B14F-4D97-AF65-F5344CB8AC3E}">
        <p14:creationId xmlns:p14="http://schemas.microsoft.com/office/powerpoint/2010/main" val="37998427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1BD2FF3-4D0E-4E37-9F35-DB713A6F8DA0}" type="slidenum">
              <a:rPr lang="en-US" smtClean="0"/>
              <a:t>51</a:t>
            </a:fld>
            <a:endParaRPr lang="en-US"/>
          </a:p>
        </p:txBody>
      </p:sp>
    </p:spTree>
    <p:extLst>
      <p:ext uri="{BB962C8B-B14F-4D97-AF65-F5344CB8AC3E}">
        <p14:creationId xmlns:p14="http://schemas.microsoft.com/office/powerpoint/2010/main" val="2402506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1BD2FF3-4D0E-4E37-9F35-DB713A6F8DA0}" type="slidenum">
              <a:rPr lang="en-US" smtClean="0"/>
              <a:t>52</a:t>
            </a:fld>
            <a:endParaRPr lang="en-US"/>
          </a:p>
        </p:txBody>
      </p:sp>
    </p:spTree>
    <p:extLst>
      <p:ext uri="{BB962C8B-B14F-4D97-AF65-F5344CB8AC3E}">
        <p14:creationId xmlns:p14="http://schemas.microsoft.com/office/powerpoint/2010/main" val="21924974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1BD2FF3-4D0E-4E37-9F35-DB713A6F8DA0}" type="slidenum">
              <a:rPr lang="en-US" smtClean="0"/>
              <a:t>53</a:t>
            </a:fld>
            <a:endParaRPr lang="en-US"/>
          </a:p>
        </p:txBody>
      </p:sp>
    </p:spTree>
    <p:extLst>
      <p:ext uri="{BB962C8B-B14F-4D97-AF65-F5344CB8AC3E}">
        <p14:creationId xmlns:p14="http://schemas.microsoft.com/office/powerpoint/2010/main" val="33146674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1BD2FF3-4D0E-4E37-9F35-DB713A6F8DA0}" type="slidenum">
              <a:rPr lang="en-US" smtClean="0"/>
              <a:t>54</a:t>
            </a:fld>
            <a:endParaRPr lang="en-US"/>
          </a:p>
        </p:txBody>
      </p:sp>
    </p:spTree>
    <p:extLst>
      <p:ext uri="{BB962C8B-B14F-4D97-AF65-F5344CB8AC3E}">
        <p14:creationId xmlns:p14="http://schemas.microsoft.com/office/powerpoint/2010/main" val="13759671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1BD2FF3-4D0E-4E37-9F35-DB713A6F8DA0}" type="slidenum">
              <a:rPr lang="en-US" smtClean="0"/>
              <a:t>39</a:t>
            </a:fld>
            <a:endParaRPr lang="en-US"/>
          </a:p>
        </p:txBody>
      </p:sp>
    </p:spTree>
    <p:extLst>
      <p:ext uri="{BB962C8B-B14F-4D97-AF65-F5344CB8AC3E}">
        <p14:creationId xmlns:p14="http://schemas.microsoft.com/office/powerpoint/2010/main" val="7966560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1BD2FF3-4D0E-4E37-9F35-DB713A6F8DA0}" type="slidenum">
              <a:rPr lang="en-US" smtClean="0"/>
              <a:t>40</a:t>
            </a:fld>
            <a:endParaRPr lang="en-US"/>
          </a:p>
        </p:txBody>
      </p:sp>
    </p:spTree>
    <p:extLst>
      <p:ext uri="{BB962C8B-B14F-4D97-AF65-F5344CB8AC3E}">
        <p14:creationId xmlns:p14="http://schemas.microsoft.com/office/powerpoint/2010/main" val="27747376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1BD2FF3-4D0E-4E37-9F35-DB713A6F8DA0}" type="slidenum">
              <a:rPr lang="en-US" smtClean="0"/>
              <a:t>41</a:t>
            </a:fld>
            <a:endParaRPr lang="en-US"/>
          </a:p>
        </p:txBody>
      </p:sp>
    </p:spTree>
    <p:extLst>
      <p:ext uri="{BB962C8B-B14F-4D97-AF65-F5344CB8AC3E}">
        <p14:creationId xmlns:p14="http://schemas.microsoft.com/office/powerpoint/2010/main" val="18272699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1BD2FF3-4D0E-4E37-9F35-DB713A6F8DA0}" type="slidenum">
              <a:rPr lang="en-US" smtClean="0"/>
              <a:t>42</a:t>
            </a:fld>
            <a:endParaRPr lang="en-US"/>
          </a:p>
        </p:txBody>
      </p:sp>
    </p:spTree>
    <p:extLst>
      <p:ext uri="{BB962C8B-B14F-4D97-AF65-F5344CB8AC3E}">
        <p14:creationId xmlns:p14="http://schemas.microsoft.com/office/powerpoint/2010/main" val="38370204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1BD2FF3-4D0E-4E37-9F35-DB713A6F8DA0}" type="slidenum">
              <a:rPr lang="en-US" smtClean="0"/>
              <a:t>43</a:t>
            </a:fld>
            <a:endParaRPr lang="en-US"/>
          </a:p>
        </p:txBody>
      </p:sp>
    </p:spTree>
    <p:extLst>
      <p:ext uri="{BB962C8B-B14F-4D97-AF65-F5344CB8AC3E}">
        <p14:creationId xmlns:p14="http://schemas.microsoft.com/office/powerpoint/2010/main" val="38241743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1BD2FF3-4D0E-4E37-9F35-DB713A6F8DA0}" type="slidenum">
              <a:rPr lang="en-US" smtClean="0"/>
              <a:t>44</a:t>
            </a:fld>
            <a:endParaRPr lang="en-US"/>
          </a:p>
        </p:txBody>
      </p:sp>
    </p:spTree>
    <p:extLst>
      <p:ext uri="{BB962C8B-B14F-4D97-AF65-F5344CB8AC3E}">
        <p14:creationId xmlns:p14="http://schemas.microsoft.com/office/powerpoint/2010/main" val="4026001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1BD2FF3-4D0E-4E37-9F35-DB713A6F8DA0}" type="slidenum">
              <a:rPr lang="en-US" smtClean="0"/>
              <a:t>45</a:t>
            </a:fld>
            <a:endParaRPr lang="en-US"/>
          </a:p>
        </p:txBody>
      </p:sp>
    </p:spTree>
    <p:extLst>
      <p:ext uri="{BB962C8B-B14F-4D97-AF65-F5344CB8AC3E}">
        <p14:creationId xmlns:p14="http://schemas.microsoft.com/office/powerpoint/2010/main" val="13678078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1BD2FF3-4D0E-4E37-9F35-DB713A6F8DA0}" type="slidenum">
              <a:rPr lang="en-US" smtClean="0"/>
              <a:t>46</a:t>
            </a:fld>
            <a:endParaRPr lang="en-US"/>
          </a:p>
        </p:txBody>
      </p:sp>
    </p:spTree>
    <p:extLst>
      <p:ext uri="{BB962C8B-B14F-4D97-AF65-F5344CB8AC3E}">
        <p14:creationId xmlns:p14="http://schemas.microsoft.com/office/powerpoint/2010/main" val="26769946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2D83C-4386-8682-132F-A30CAE66943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4FBF20C-3EDF-A8A6-FF9E-4F479BEB2B9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9648D9C-9258-63AF-CD57-AD1788A3F60E}"/>
              </a:ext>
            </a:extLst>
          </p:cNvPr>
          <p:cNvSpPr>
            <a:spLocks noGrp="1"/>
          </p:cNvSpPr>
          <p:nvPr>
            <p:ph type="dt" sz="half" idx="10"/>
          </p:nvPr>
        </p:nvSpPr>
        <p:spPr/>
        <p:txBody>
          <a:bodyPr/>
          <a:lstStyle/>
          <a:p>
            <a:fld id="{46B4B2E1-3EEF-423B-A3CD-561FCBCF7F41}" type="datetimeFigureOut">
              <a:rPr lang="en-US" smtClean="0"/>
              <a:t>3/13/2024</a:t>
            </a:fld>
            <a:endParaRPr lang="en-US"/>
          </a:p>
        </p:txBody>
      </p:sp>
      <p:sp>
        <p:nvSpPr>
          <p:cNvPr id="5" name="Footer Placeholder 4">
            <a:extLst>
              <a:ext uri="{FF2B5EF4-FFF2-40B4-BE49-F238E27FC236}">
                <a16:creationId xmlns:a16="http://schemas.microsoft.com/office/drawing/2014/main" id="{D3AEB5BB-2863-CC66-1C63-CD0C9A4BBC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2645B0-F032-0CF3-ABF2-D389A152F8F2}"/>
              </a:ext>
            </a:extLst>
          </p:cNvPr>
          <p:cNvSpPr>
            <a:spLocks noGrp="1"/>
          </p:cNvSpPr>
          <p:nvPr>
            <p:ph type="sldNum" sz="quarter" idx="12"/>
          </p:nvPr>
        </p:nvSpPr>
        <p:spPr/>
        <p:txBody>
          <a:bodyPr/>
          <a:lstStyle/>
          <a:p>
            <a:fld id="{FCFFD624-A036-41FC-B90D-96BBD2B68F17}" type="slidenum">
              <a:rPr lang="en-US" smtClean="0"/>
              <a:t>‹#›</a:t>
            </a:fld>
            <a:endParaRPr lang="en-US"/>
          </a:p>
        </p:txBody>
      </p:sp>
    </p:spTree>
    <p:extLst>
      <p:ext uri="{BB962C8B-B14F-4D97-AF65-F5344CB8AC3E}">
        <p14:creationId xmlns:p14="http://schemas.microsoft.com/office/powerpoint/2010/main" val="30511896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DFEF3B-7A28-ABF3-521B-CEEDA96966A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F64D3C6-F098-6014-817A-96FE7861C8F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9A6F95-F881-09DF-82A2-ED72E8F22407}"/>
              </a:ext>
            </a:extLst>
          </p:cNvPr>
          <p:cNvSpPr>
            <a:spLocks noGrp="1"/>
          </p:cNvSpPr>
          <p:nvPr>
            <p:ph type="dt" sz="half" idx="10"/>
          </p:nvPr>
        </p:nvSpPr>
        <p:spPr/>
        <p:txBody>
          <a:bodyPr/>
          <a:lstStyle/>
          <a:p>
            <a:fld id="{46B4B2E1-3EEF-423B-A3CD-561FCBCF7F41}" type="datetimeFigureOut">
              <a:rPr lang="en-US" smtClean="0"/>
              <a:t>3/13/2024</a:t>
            </a:fld>
            <a:endParaRPr lang="en-US"/>
          </a:p>
        </p:txBody>
      </p:sp>
      <p:sp>
        <p:nvSpPr>
          <p:cNvPr id="5" name="Footer Placeholder 4">
            <a:extLst>
              <a:ext uri="{FF2B5EF4-FFF2-40B4-BE49-F238E27FC236}">
                <a16:creationId xmlns:a16="http://schemas.microsoft.com/office/drawing/2014/main" id="{C049283F-46BD-5B24-6356-022F9301C4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4B968B-38FE-1FA8-DB70-C08EE2C285B6}"/>
              </a:ext>
            </a:extLst>
          </p:cNvPr>
          <p:cNvSpPr>
            <a:spLocks noGrp="1"/>
          </p:cNvSpPr>
          <p:nvPr>
            <p:ph type="sldNum" sz="quarter" idx="12"/>
          </p:nvPr>
        </p:nvSpPr>
        <p:spPr/>
        <p:txBody>
          <a:bodyPr/>
          <a:lstStyle/>
          <a:p>
            <a:fld id="{FCFFD624-A036-41FC-B90D-96BBD2B68F17}" type="slidenum">
              <a:rPr lang="en-US" smtClean="0"/>
              <a:t>‹#›</a:t>
            </a:fld>
            <a:endParaRPr lang="en-US"/>
          </a:p>
        </p:txBody>
      </p:sp>
    </p:spTree>
    <p:extLst>
      <p:ext uri="{BB962C8B-B14F-4D97-AF65-F5344CB8AC3E}">
        <p14:creationId xmlns:p14="http://schemas.microsoft.com/office/powerpoint/2010/main" val="9821529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4FB1788-F512-F2CE-55BC-1AE14F89930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3561586-684D-8328-E987-FCB3AB72E95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0D5C76-7B5B-76EB-2DA5-324E6FE13123}"/>
              </a:ext>
            </a:extLst>
          </p:cNvPr>
          <p:cNvSpPr>
            <a:spLocks noGrp="1"/>
          </p:cNvSpPr>
          <p:nvPr>
            <p:ph type="dt" sz="half" idx="10"/>
          </p:nvPr>
        </p:nvSpPr>
        <p:spPr/>
        <p:txBody>
          <a:bodyPr/>
          <a:lstStyle/>
          <a:p>
            <a:fld id="{46B4B2E1-3EEF-423B-A3CD-561FCBCF7F41}" type="datetimeFigureOut">
              <a:rPr lang="en-US" smtClean="0"/>
              <a:t>3/13/2024</a:t>
            </a:fld>
            <a:endParaRPr lang="en-US"/>
          </a:p>
        </p:txBody>
      </p:sp>
      <p:sp>
        <p:nvSpPr>
          <p:cNvPr id="5" name="Footer Placeholder 4">
            <a:extLst>
              <a:ext uri="{FF2B5EF4-FFF2-40B4-BE49-F238E27FC236}">
                <a16:creationId xmlns:a16="http://schemas.microsoft.com/office/drawing/2014/main" id="{A6A63943-4094-F945-E7DB-2607DCD912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18A4EA-5F82-DB78-2CE4-3282CA780688}"/>
              </a:ext>
            </a:extLst>
          </p:cNvPr>
          <p:cNvSpPr>
            <a:spLocks noGrp="1"/>
          </p:cNvSpPr>
          <p:nvPr>
            <p:ph type="sldNum" sz="quarter" idx="12"/>
          </p:nvPr>
        </p:nvSpPr>
        <p:spPr/>
        <p:txBody>
          <a:bodyPr/>
          <a:lstStyle/>
          <a:p>
            <a:fld id="{FCFFD624-A036-41FC-B90D-96BBD2B68F17}" type="slidenum">
              <a:rPr lang="en-US" smtClean="0"/>
              <a:t>‹#›</a:t>
            </a:fld>
            <a:endParaRPr lang="en-US"/>
          </a:p>
        </p:txBody>
      </p:sp>
    </p:spTree>
    <p:extLst>
      <p:ext uri="{BB962C8B-B14F-4D97-AF65-F5344CB8AC3E}">
        <p14:creationId xmlns:p14="http://schemas.microsoft.com/office/powerpoint/2010/main" val="22010247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3/13/2024</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500555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3432034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3/13/2024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0155273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3/13/2024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9723581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3/13/2024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4328832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3/13/2024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4562465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3/13/2024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7304017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3/13/2024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9482999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DF13D-C0A6-2CF3-65AC-926617E7D66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60FA198-4C05-5C3F-6A2E-3C671B09A5D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AE2160-1859-9667-E8CA-366CF60804B8}"/>
              </a:ext>
            </a:extLst>
          </p:cNvPr>
          <p:cNvSpPr>
            <a:spLocks noGrp="1"/>
          </p:cNvSpPr>
          <p:nvPr>
            <p:ph type="dt" sz="half" idx="10"/>
          </p:nvPr>
        </p:nvSpPr>
        <p:spPr/>
        <p:txBody>
          <a:bodyPr/>
          <a:lstStyle/>
          <a:p>
            <a:fld id="{46B4B2E1-3EEF-423B-A3CD-561FCBCF7F41}" type="datetimeFigureOut">
              <a:rPr lang="en-US" smtClean="0"/>
              <a:t>3/13/2024</a:t>
            </a:fld>
            <a:endParaRPr lang="en-US"/>
          </a:p>
        </p:txBody>
      </p:sp>
      <p:sp>
        <p:nvSpPr>
          <p:cNvPr id="5" name="Footer Placeholder 4">
            <a:extLst>
              <a:ext uri="{FF2B5EF4-FFF2-40B4-BE49-F238E27FC236}">
                <a16:creationId xmlns:a16="http://schemas.microsoft.com/office/drawing/2014/main" id="{3CEBC39F-760B-76BA-6D3B-077BDBE908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023CCC-9914-5B3A-4E69-244A20BD7A2F}"/>
              </a:ext>
            </a:extLst>
          </p:cNvPr>
          <p:cNvSpPr>
            <a:spLocks noGrp="1"/>
          </p:cNvSpPr>
          <p:nvPr>
            <p:ph type="sldNum" sz="quarter" idx="12"/>
          </p:nvPr>
        </p:nvSpPr>
        <p:spPr/>
        <p:txBody>
          <a:bodyPr/>
          <a:lstStyle/>
          <a:p>
            <a:fld id="{FCFFD624-A036-41FC-B90D-96BBD2B68F17}" type="slidenum">
              <a:rPr lang="en-US" smtClean="0"/>
              <a:t>‹#›</a:t>
            </a:fld>
            <a:endParaRPr lang="en-US"/>
          </a:p>
        </p:txBody>
      </p:sp>
    </p:spTree>
    <p:extLst>
      <p:ext uri="{BB962C8B-B14F-4D97-AF65-F5344CB8AC3E}">
        <p14:creationId xmlns:p14="http://schemas.microsoft.com/office/powerpoint/2010/main" val="9813782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3/13/2024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8297283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3/13/2024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8436734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3/13/2024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5120557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3/13/2024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9300836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3/13/2024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2058051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3/13/2024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2749682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3/13/2024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55408683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14153693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8791332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4A841F-F997-BF38-EA8E-02046AADC42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20BA24F-6C41-1D41-AF2C-BB1B92D3F0B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3878107-EB40-6E6F-93E3-C23D7FBE6731}"/>
              </a:ext>
            </a:extLst>
          </p:cNvPr>
          <p:cNvSpPr>
            <a:spLocks noGrp="1"/>
          </p:cNvSpPr>
          <p:nvPr>
            <p:ph type="dt" sz="half" idx="10"/>
          </p:nvPr>
        </p:nvSpPr>
        <p:spPr/>
        <p:txBody>
          <a:bodyPr/>
          <a:lstStyle/>
          <a:p>
            <a:fld id="{46B4B2E1-3EEF-423B-A3CD-561FCBCF7F41}" type="datetimeFigureOut">
              <a:rPr lang="en-US" smtClean="0"/>
              <a:t>3/13/2024</a:t>
            </a:fld>
            <a:endParaRPr lang="en-US"/>
          </a:p>
        </p:txBody>
      </p:sp>
      <p:sp>
        <p:nvSpPr>
          <p:cNvPr id="5" name="Footer Placeholder 4">
            <a:extLst>
              <a:ext uri="{FF2B5EF4-FFF2-40B4-BE49-F238E27FC236}">
                <a16:creationId xmlns:a16="http://schemas.microsoft.com/office/drawing/2014/main" id="{62847805-E09B-689F-0247-28CD4E141F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DE7B75-67E9-E8D6-8EE3-E660C015937C}"/>
              </a:ext>
            </a:extLst>
          </p:cNvPr>
          <p:cNvSpPr>
            <a:spLocks noGrp="1"/>
          </p:cNvSpPr>
          <p:nvPr>
            <p:ph type="sldNum" sz="quarter" idx="12"/>
          </p:nvPr>
        </p:nvSpPr>
        <p:spPr/>
        <p:txBody>
          <a:bodyPr/>
          <a:lstStyle/>
          <a:p>
            <a:fld id="{FCFFD624-A036-41FC-B90D-96BBD2B68F17}" type="slidenum">
              <a:rPr lang="en-US" smtClean="0"/>
              <a:t>‹#›</a:t>
            </a:fld>
            <a:endParaRPr lang="en-US"/>
          </a:p>
        </p:txBody>
      </p:sp>
    </p:spTree>
    <p:extLst>
      <p:ext uri="{BB962C8B-B14F-4D97-AF65-F5344CB8AC3E}">
        <p14:creationId xmlns:p14="http://schemas.microsoft.com/office/powerpoint/2010/main" val="36328088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05E040-3DB0-8095-F731-3E28103BFC2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AAD042E-D79C-FF76-EC8F-53EAB5C5F2C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89F41F7-2386-A278-AB51-B68A2768DD9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AEC4192-CF58-E927-649C-74A165B4A7C1}"/>
              </a:ext>
            </a:extLst>
          </p:cNvPr>
          <p:cNvSpPr>
            <a:spLocks noGrp="1"/>
          </p:cNvSpPr>
          <p:nvPr>
            <p:ph type="dt" sz="half" idx="10"/>
          </p:nvPr>
        </p:nvSpPr>
        <p:spPr/>
        <p:txBody>
          <a:bodyPr/>
          <a:lstStyle/>
          <a:p>
            <a:fld id="{46B4B2E1-3EEF-423B-A3CD-561FCBCF7F41}" type="datetimeFigureOut">
              <a:rPr lang="en-US" smtClean="0"/>
              <a:t>3/13/2024</a:t>
            </a:fld>
            <a:endParaRPr lang="en-US"/>
          </a:p>
        </p:txBody>
      </p:sp>
      <p:sp>
        <p:nvSpPr>
          <p:cNvPr id="6" name="Footer Placeholder 5">
            <a:extLst>
              <a:ext uri="{FF2B5EF4-FFF2-40B4-BE49-F238E27FC236}">
                <a16:creationId xmlns:a16="http://schemas.microsoft.com/office/drawing/2014/main" id="{9A57567D-9050-0B7D-5C84-1FB345E1241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83F2BF-781F-3D7A-F3C7-032F1BADFD89}"/>
              </a:ext>
            </a:extLst>
          </p:cNvPr>
          <p:cNvSpPr>
            <a:spLocks noGrp="1"/>
          </p:cNvSpPr>
          <p:nvPr>
            <p:ph type="sldNum" sz="quarter" idx="12"/>
          </p:nvPr>
        </p:nvSpPr>
        <p:spPr/>
        <p:txBody>
          <a:bodyPr/>
          <a:lstStyle/>
          <a:p>
            <a:fld id="{FCFFD624-A036-41FC-B90D-96BBD2B68F17}" type="slidenum">
              <a:rPr lang="en-US" smtClean="0"/>
              <a:t>‹#›</a:t>
            </a:fld>
            <a:endParaRPr lang="en-US"/>
          </a:p>
        </p:txBody>
      </p:sp>
    </p:spTree>
    <p:extLst>
      <p:ext uri="{BB962C8B-B14F-4D97-AF65-F5344CB8AC3E}">
        <p14:creationId xmlns:p14="http://schemas.microsoft.com/office/powerpoint/2010/main" val="1456352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A1FE47-D973-35A0-66E7-25420412F6B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E24E71E-7B96-57A2-2C87-87E9978FECE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A2542DE-85DC-681F-CE73-FBBE4347ECB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C3F83AC-4BAD-79DA-6855-37EA76629A5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49B3324-387B-80DD-7096-0E4527F0100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C50011A-D218-680C-C92F-2BABA92B1836}"/>
              </a:ext>
            </a:extLst>
          </p:cNvPr>
          <p:cNvSpPr>
            <a:spLocks noGrp="1"/>
          </p:cNvSpPr>
          <p:nvPr>
            <p:ph type="dt" sz="half" idx="10"/>
          </p:nvPr>
        </p:nvSpPr>
        <p:spPr/>
        <p:txBody>
          <a:bodyPr/>
          <a:lstStyle/>
          <a:p>
            <a:fld id="{46B4B2E1-3EEF-423B-A3CD-561FCBCF7F41}" type="datetimeFigureOut">
              <a:rPr lang="en-US" smtClean="0"/>
              <a:t>3/13/2024</a:t>
            </a:fld>
            <a:endParaRPr lang="en-US"/>
          </a:p>
        </p:txBody>
      </p:sp>
      <p:sp>
        <p:nvSpPr>
          <p:cNvPr id="8" name="Footer Placeholder 7">
            <a:extLst>
              <a:ext uri="{FF2B5EF4-FFF2-40B4-BE49-F238E27FC236}">
                <a16:creationId xmlns:a16="http://schemas.microsoft.com/office/drawing/2014/main" id="{7765F7FF-EE0A-5913-6A1B-41C4FF570A6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E184E95-90E5-674C-A302-A64BB54CCF77}"/>
              </a:ext>
            </a:extLst>
          </p:cNvPr>
          <p:cNvSpPr>
            <a:spLocks noGrp="1"/>
          </p:cNvSpPr>
          <p:nvPr>
            <p:ph type="sldNum" sz="quarter" idx="12"/>
          </p:nvPr>
        </p:nvSpPr>
        <p:spPr/>
        <p:txBody>
          <a:bodyPr/>
          <a:lstStyle/>
          <a:p>
            <a:fld id="{FCFFD624-A036-41FC-B90D-96BBD2B68F17}" type="slidenum">
              <a:rPr lang="en-US" smtClean="0"/>
              <a:t>‹#›</a:t>
            </a:fld>
            <a:endParaRPr lang="en-US"/>
          </a:p>
        </p:txBody>
      </p:sp>
    </p:spTree>
    <p:extLst>
      <p:ext uri="{BB962C8B-B14F-4D97-AF65-F5344CB8AC3E}">
        <p14:creationId xmlns:p14="http://schemas.microsoft.com/office/powerpoint/2010/main" val="21542755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5627E9-3CC7-4C0F-59C6-040E51AEF6D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BD3F39A-31F3-1BDD-AC60-D1D7B56283E3}"/>
              </a:ext>
            </a:extLst>
          </p:cNvPr>
          <p:cNvSpPr>
            <a:spLocks noGrp="1"/>
          </p:cNvSpPr>
          <p:nvPr>
            <p:ph type="dt" sz="half" idx="10"/>
          </p:nvPr>
        </p:nvSpPr>
        <p:spPr/>
        <p:txBody>
          <a:bodyPr/>
          <a:lstStyle/>
          <a:p>
            <a:fld id="{46B4B2E1-3EEF-423B-A3CD-561FCBCF7F41}" type="datetimeFigureOut">
              <a:rPr lang="en-US" smtClean="0"/>
              <a:t>3/13/2024</a:t>
            </a:fld>
            <a:endParaRPr lang="en-US"/>
          </a:p>
        </p:txBody>
      </p:sp>
      <p:sp>
        <p:nvSpPr>
          <p:cNvPr id="4" name="Footer Placeholder 3">
            <a:extLst>
              <a:ext uri="{FF2B5EF4-FFF2-40B4-BE49-F238E27FC236}">
                <a16:creationId xmlns:a16="http://schemas.microsoft.com/office/drawing/2014/main" id="{0448BB05-571B-3171-8F60-C3A60CDC3B1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2775B34-17DF-33E6-0B70-FC98315768AF}"/>
              </a:ext>
            </a:extLst>
          </p:cNvPr>
          <p:cNvSpPr>
            <a:spLocks noGrp="1"/>
          </p:cNvSpPr>
          <p:nvPr>
            <p:ph type="sldNum" sz="quarter" idx="12"/>
          </p:nvPr>
        </p:nvSpPr>
        <p:spPr/>
        <p:txBody>
          <a:bodyPr/>
          <a:lstStyle/>
          <a:p>
            <a:fld id="{FCFFD624-A036-41FC-B90D-96BBD2B68F17}" type="slidenum">
              <a:rPr lang="en-US" smtClean="0"/>
              <a:t>‹#›</a:t>
            </a:fld>
            <a:endParaRPr lang="en-US"/>
          </a:p>
        </p:txBody>
      </p:sp>
    </p:spTree>
    <p:extLst>
      <p:ext uri="{BB962C8B-B14F-4D97-AF65-F5344CB8AC3E}">
        <p14:creationId xmlns:p14="http://schemas.microsoft.com/office/powerpoint/2010/main" val="1588494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EB454A8-0EC3-F7B1-5048-70CC9B8D45AC}"/>
              </a:ext>
            </a:extLst>
          </p:cNvPr>
          <p:cNvSpPr>
            <a:spLocks noGrp="1"/>
          </p:cNvSpPr>
          <p:nvPr>
            <p:ph type="dt" sz="half" idx="10"/>
          </p:nvPr>
        </p:nvSpPr>
        <p:spPr/>
        <p:txBody>
          <a:bodyPr/>
          <a:lstStyle/>
          <a:p>
            <a:fld id="{46B4B2E1-3EEF-423B-A3CD-561FCBCF7F41}" type="datetimeFigureOut">
              <a:rPr lang="en-US" smtClean="0"/>
              <a:t>3/13/2024</a:t>
            </a:fld>
            <a:endParaRPr lang="en-US"/>
          </a:p>
        </p:txBody>
      </p:sp>
      <p:sp>
        <p:nvSpPr>
          <p:cNvPr id="3" name="Footer Placeholder 2">
            <a:extLst>
              <a:ext uri="{FF2B5EF4-FFF2-40B4-BE49-F238E27FC236}">
                <a16:creationId xmlns:a16="http://schemas.microsoft.com/office/drawing/2014/main" id="{A3FBEAE4-3A08-E9EF-9B4F-070B8EFBC33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9070B7E-B8CE-3421-D0AF-2642D0A90455}"/>
              </a:ext>
            </a:extLst>
          </p:cNvPr>
          <p:cNvSpPr>
            <a:spLocks noGrp="1"/>
          </p:cNvSpPr>
          <p:nvPr>
            <p:ph type="sldNum" sz="quarter" idx="12"/>
          </p:nvPr>
        </p:nvSpPr>
        <p:spPr/>
        <p:txBody>
          <a:bodyPr/>
          <a:lstStyle/>
          <a:p>
            <a:fld id="{FCFFD624-A036-41FC-B90D-96BBD2B68F17}" type="slidenum">
              <a:rPr lang="en-US" smtClean="0"/>
              <a:t>‹#›</a:t>
            </a:fld>
            <a:endParaRPr lang="en-US"/>
          </a:p>
        </p:txBody>
      </p:sp>
    </p:spTree>
    <p:extLst>
      <p:ext uri="{BB962C8B-B14F-4D97-AF65-F5344CB8AC3E}">
        <p14:creationId xmlns:p14="http://schemas.microsoft.com/office/powerpoint/2010/main" val="35582433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F4BEB-CCB2-F2AB-E25B-AF3806C5E6C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117E784-D0DA-ABE9-EC75-946C28CD10B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E3808A1-39B4-70C5-898E-2C038A0611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D792183-F4DA-9E85-C727-4650C3E685D3}"/>
              </a:ext>
            </a:extLst>
          </p:cNvPr>
          <p:cNvSpPr>
            <a:spLocks noGrp="1"/>
          </p:cNvSpPr>
          <p:nvPr>
            <p:ph type="dt" sz="half" idx="10"/>
          </p:nvPr>
        </p:nvSpPr>
        <p:spPr/>
        <p:txBody>
          <a:bodyPr/>
          <a:lstStyle/>
          <a:p>
            <a:fld id="{46B4B2E1-3EEF-423B-A3CD-561FCBCF7F41}" type="datetimeFigureOut">
              <a:rPr lang="en-US" smtClean="0"/>
              <a:t>3/13/2024</a:t>
            </a:fld>
            <a:endParaRPr lang="en-US"/>
          </a:p>
        </p:txBody>
      </p:sp>
      <p:sp>
        <p:nvSpPr>
          <p:cNvPr id="6" name="Footer Placeholder 5">
            <a:extLst>
              <a:ext uri="{FF2B5EF4-FFF2-40B4-BE49-F238E27FC236}">
                <a16:creationId xmlns:a16="http://schemas.microsoft.com/office/drawing/2014/main" id="{41FFB805-F00B-E0AF-AAE6-E5E19890D39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2DFE951-7BE1-26D0-FAA0-DB1A4FAF7319}"/>
              </a:ext>
            </a:extLst>
          </p:cNvPr>
          <p:cNvSpPr>
            <a:spLocks noGrp="1"/>
          </p:cNvSpPr>
          <p:nvPr>
            <p:ph type="sldNum" sz="quarter" idx="12"/>
          </p:nvPr>
        </p:nvSpPr>
        <p:spPr/>
        <p:txBody>
          <a:bodyPr/>
          <a:lstStyle/>
          <a:p>
            <a:fld id="{FCFFD624-A036-41FC-B90D-96BBD2B68F17}" type="slidenum">
              <a:rPr lang="en-US" smtClean="0"/>
              <a:t>‹#›</a:t>
            </a:fld>
            <a:endParaRPr lang="en-US"/>
          </a:p>
        </p:txBody>
      </p:sp>
    </p:spTree>
    <p:extLst>
      <p:ext uri="{BB962C8B-B14F-4D97-AF65-F5344CB8AC3E}">
        <p14:creationId xmlns:p14="http://schemas.microsoft.com/office/powerpoint/2010/main" val="7312103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86F461-8EB0-E4C5-31CB-F04F12CCFD7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FA6E6A1-B177-F01D-F122-8E517C39426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B2E8296-783D-06BD-F2EB-92B54BB470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22F34A1-1313-AA11-73BD-C56DB038710B}"/>
              </a:ext>
            </a:extLst>
          </p:cNvPr>
          <p:cNvSpPr>
            <a:spLocks noGrp="1"/>
          </p:cNvSpPr>
          <p:nvPr>
            <p:ph type="dt" sz="half" idx="10"/>
          </p:nvPr>
        </p:nvSpPr>
        <p:spPr/>
        <p:txBody>
          <a:bodyPr/>
          <a:lstStyle/>
          <a:p>
            <a:fld id="{46B4B2E1-3EEF-423B-A3CD-561FCBCF7F41}" type="datetimeFigureOut">
              <a:rPr lang="en-US" smtClean="0"/>
              <a:t>3/13/2024</a:t>
            </a:fld>
            <a:endParaRPr lang="en-US"/>
          </a:p>
        </p:txBody>
      </p:sp>
      <p:sp>
        <p:nvSpPr>
          <p:cNvPr id="6" name="Footer Placeholder 5">
            <a:extLst>
              <a:ext uri="{FF2B5EF4-FFF2-40B4-BE49-F238E27FC236}">
                <a16:creationId xmlns:a16="http://schemas.microsoft.com/office/drawing/2014/main" id="{FFB1D525-FE65-8442-084E-F44B7B21C0D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6D44813-2145-4422-A883-35F2E8D85E2D}"/>
              </a:ext>
            </a:extLst>
          </p:cNvPr>
          <p:cNvSpPr>
            <a:spLocks noGrp="1"/>
          </p:cNvSpPr>
          <p:nvPr>
            <p:ph type="sldNum" sz="quarter" idx="12"/>
          </p:nvPr>
        </p:nvSpPr>
        <p:spPr/>
        <p:txBody>
          <a:bodyPr/>
          <a:lstStyle/>
          <a:p>
            <a:fld id="{FCFFD624-A036-41FC-B90D-96BBD2B68F17}" type="slidenum">
              <a:rPr lang="en-US" smtClean="0"/>
              <a:t>‹#›</a:t>
            </a:fld>
            <a:endParaRPr lang="en-US"/>
          </a:p>
        </p:txBody>
      </p:sp>
    </p:spTree>
    <p:extLst>
      <p:ext uri="{BB962C8B-B14F-4D97-AF65-F5344CB8AC3E}">
        <p14:creationId xmlns:p14="http://schemas.microsoft.com/office/powerpoint/2010/main" val="7130314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2.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35CABA3-9523-F2F9-D6A1-5E97504C003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E261BC1-87F6-6CCE-9DCE-7B3A745289B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B9BD3FA-E276-3FDA-FBF7-ED2716C84C1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6B4B2E1-3EEF-423B-A3CD-561FCBCF7F41}" type="datetimeFigureOut">
              <a:rPr lang="en-US" smtClean="0"/>
              <a:t>3/13/2024</a:t>
            </a:fld>
            <a:endParaRPr lang="en-US"/>
          </a:p>
        </p:txBody>
      </p:sp>
      <p:sp>
        <p:nvSpPr>
          <p:cNvPr id="5" name="Footer Placeholder 4">
            <a:extLst>
              <a:ext uri="{FF2B5EF4-FFF2-40B4-BE49-F238E27FC236}">
                <a16:creationId xmlns:a16="http://schemas.microsoft.com/office/drawing/2014/main" id="{CC0ADEB3-0F52-84D5-539F-4B6576DE16C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D0436272-7621-2F7A-BD3E-01A35DCCED9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CFFD624-A036-41FC-B90D-96BBD2B68F17}" type="slidenum">
              <a:rPr lang="en-US" smtClean="0"/>
              <a:t>‹#›</a:t>
            </a:fld>
            <a:endParaRPr lang="en-US"/>
          </a:p>
        </p:txBody>
      </p:sp>
    </p:spTree>
    <p:extLst>
      <p:ext uri="{BB962C8B-B14F-4D97-AF65-F5344CB8AC3E}">
        <p14:creationId xmlns:p14="http://schemas.microsoft.com/office/powerpoint/2010/main" val="35429171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3/13/2024</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extLst>
      <p:ext uri="{BB962C8B-B14F-4D97-AF65-F5344CB8AC3E}">
        <p14:creationId xmlns:p14="http://schemas.microsoft.com/office/powerpoint/2010/main" val="977107551"/>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6.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hemeOverride" Target="../theme/themeOverr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hemeOverride" Target="../theme/themeOverride5.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hemeOverride" Target="../theme/themeOverride6.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hemeOverride" Target="../theme/themeOverride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7.jpeg"/><Relationship Id="rId7" Type="http://schemas.openxmlformats.org/officeDocument/2006/relationships/diagramColors" Target="../diagrams/colors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hemeOverride" Target="../theme/themeOverride8.xml"/></Relationships>
</file>

<file path=ppt/slides/_rels/slide5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4D24BFD5-D814-402B-B6C4-EEF6AE14B0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63D4E57-DEBF-BF94-F2D8-7A58CF8F33E2}"/>
              </a:ext>
            </a:extLst>
          </p:cNvPr>
          <p:cNvSpPr>
            <a:spLocks noGrp="1"/>
          </p:cNvSpPr>
          <p:nvPr>
            <p:ph type="title"/>
          </p:nvPr>
        </p:nvSpPr>
        <p:spPr>
          <a:xfrm>
            <a:off x="838200" y="1122362"/>
            <a:ext cx="6281928" cy="4135437"/>
          </a:xfrm>
        </p:spPr>
        <p:txBody>
          <a:bodyPr vert="horz" lIns="91440" tIns="45720" rIns="91440" bIns="45720" rtlCol="0" anchor="b">
            <a:normAutofit/>
          </a:bodyPr>
          <a:lstStyle/>
          <a:p>
            <a:r>
              <a:rPr lang="en-US" sz="6600" kern="1200">
                <a:solidFill>
                  <a:schemeClr val="tx1"/>
                </a:solidFill>
                <a:latin typeface="+mj-lt"/>
                <a:ea typeface="+mj-ea"/>
                <a:cs typeface="+mj-cs"/>
              </a:rPr>
              <a:t>What do the quantitative data tell us?</a:t>
            </a:r>
          </a:p>
        </p:txBody>
      </p:sp>
      <p:sp>
        <p:nvSpPr>
          <p:cNvPr id="9" name="Rectangle 10">
            <a:extLst>
              <a:ext uri="{FF2B5EF4-FFF2-40B4-BE49-F238E27FC236}">
                <a16:creationId xmlns:a16="http://schemas.microsoft.com/office/drawing/2014/main" id="{36FED7E8-9A97-475F-9FA4-113410D443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06139" y="1031284"/>
            <a:ext cx="3647661" cy="4436126"/>
          </a:xfrm>
          <a:custGeom>
            <a:avLst/>
            <a:gdLst>
              <a:gd name="connsiteX0" fmla="*/ 0 w 3647661"/>
              <a:gd name="connsiteY0" fmla="*/ 0 h 4436126"/>
              <a:gd name="connsiteX1" fmla="*/ 498514 w 3647661"/>
              <a:gd name="connsiteY1" fmla="*/ 0 h 4436126"/>
              <a:gd name="connsiteX2" fmla="*/ 1069981 w 3647661"/>
              <a:gd name="connsiteY2" fmla="*/ 0 h 4436126"/>
              <a:gd name="connsiteX3" fmla="*/ 1714401 w 3647661"/>
              <a:gd name="connsiteY3" fmla="*/ 0 h 4436126"/>
              <a:gd name="connsiteX4" fmla="*/ 2285868 w 3647661"/>
              <a:gd name="connsiteY4" fmla="*/ 0 h 4436126"/>
              <a:gd name="connsiteX5" fmla="*/ 2784381 w 3647661"/>
              <a:gd name="connsiteY5" fmla="*/ 0 h 4436126"/>
              <a:gd name="connsiteX6" fmla="*/ 3647661 w 3647661"/>
              <a:gd name="connsiteY6" fmla="*/ 0 h 4436126"/>
              <a:gd name="connsiteX7" fmla="*/ 3647661 w 3647661"/>
              <a:gd name="connsiteY7" fmla="*/ 633732 h 4436126"/>
              <a:gd name="connsiteX8" fmla="*/ 3647661 w 3647661"/>
              <a:gd name="connsiteY8" fmla="*/ 1267465 h 4436126"/>
              <a:gd name="connsiteX9" fmla="*/ 3647661 w 3647661"/>
              <a:gd name="connsiteY9" fmla="*/ 1768113 h 4436126"/>
              <a:gd name="connsiteX10" fmla="*/ 3647661 w 3647661"/>
              <a:gd name="connsiteY10" fmla="*/ 2446207 h 4436126"/>
              <a:gd name="connsiteX11" fmla="*/ 3647661 w 3647661"/>
              <a:gd name="connsiteY11" fmla="*/ 2946855 h 4436126"/>
              <a:gd name="connsiteX12" fmla="*/ 3647661 w 3647661"/>
              <a:gd name="connsiteY12" fmla="*/ 3580587 h 4436126"/>
              <a:gd name="connsiteX13" fmla="*/ 3647661 w 3647661"/>
              <a:gd name="connsiteY13" fmla="*/ 4436126 h 4436126"/>
              <a:gd name="connsiteX14" fmla="*/ 3039718 w 3647661"/>
              <a:gd name="connsiteY14" fmla="*/ 4436126 h 4436126"/>
              <a:gd name="connsiteX15" fmla="*/ 2431774 w 3647661"/>
              <a:gd name="connsiteY15" fmla="*/ 4436126 h 4436126"/>
              <a:gd name="connsiteX16" fmla="*/ 1823831 w 3647661"/>
              <a:gd name="connsiteY16" fmla="*/ 4436126 h 4436126"/>
              <a:gd name="connsiteX17" fmla="*/ 1288840 w 3647661"/>
              <a:gd name="connsiteY17" fmla="*/ 4436126 h 4436126"/>
              <a:gd name="connsiteX18" fmla="*/ 607943 w 3647661"/>
              <a:gd name="connsiteY18" fmla="*/ 4436126 h 4436126"/>
              <a:gd name="connsiteX19" fmla="*/ 0 w 3647661"/>
              <a:gd name="connsiteY19" fmla="*/ 4436126 h 4436126"/>
              <a:gd name="connsiteX20" fmla="*/ 0 w 3647661"/>
              <a:gd name="connsiteY20" fmla="*/ 3758032 h 4436126"/>
              <a:gd name="connsiteX21" fmla="*/ 0 w 3647661"/>
              <a:gd name="connsiteY21" fmla="*/ 3035578 h 4436126"/>
              <a:gd name="connsiteX22" fmla="*/ 0 w 3647661"/>
              <a:gd name="connsiteY22" fmla="*/ 2401845 h 4436126"/>
              <a:gd name="connsiteX23" fmla="*/ 0 w 3647661"/>
              <a:gd name="connsiteY23" fmla="*/ 1768113 h 4436126"/>
              <a:gd name="connsiteX24" fmla="*/ 0 w 3647661"/>
              <a:gd name="connsiteY24" fmla="*/ 1178742 h 4436126"/>
              <a:gd name="connsiteX25" fmla="*/ 0 w 3647661"/>
              <a:gd name="connsiteY25" fmla="*/ 589371 h 4436126"/>
              <a:gd name="connsiteX26" fmla="*/ 0 w 3647661"/>
              <a:gd name="connsiteY26" fmla="*/ 0 h 4436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47661" h="4436126" fill="none" extrusionOk="0">
                <a:moveTo>
                  <a:pt x="0" y="0"/>
                </a:moveTo>
                <a:cubicBezTo>
                  <a:pt x="116158" y="-16963"/>
                  <a:pt x="364681" y="-4006"/>
                  <a:pt x="498514" y="0"/>
                </a:cubicBezTo>
                <a:cubicBezTo>
                  <a:pt x="632347" y="4006"/>
                  <a:pt x="950865" y="15164"/>
                  <a:pt x="1069981" y="0"/>
                </a:cubicBezTo>
                <a:cubicBezTo>
                  <a:pt x="1189097" y="-15164"/>
                  <a:pt x="1556518" y="-23132"/>
                  <a:pt x="1714401" y="0"/>
                </a:cubicBezTo>
                <a:cubicBezTo>
                  <a:pt x="1872284" y="23132"/>
                  <a:pt x="2015985" y="9364"/>
                  <a:pt x="2285868" y="0"/>
                </a:cubicBezTo>
                <a:cubicBezTo>
                  <a:pt x="2555751" y="-9364"/>
                  <a:pt x="2555148" y="14141"/>
                  <a:pt x="2784381" y="0"/>
                </a:cubicBezTo>
                <a:cubicBezTo>
                  <a:pt x="3013614" y="-14141"/>
                  <a:pt x="3216105" y="-3763"/>
                  <a:pt x="3647661" y="0"/>
                </a:cubicBezTo>
                <a:cubicBezTo>
                  <a:pt x="3623206" y="221859"/>
                  <a:pt x="3622213" y="458853"/>
                  <a:pt x="3647661" y="633732"/>
                </a:cubicBezTo>
                <a:cubicBezTo>
                  <a:pt x="3673109" y="808611"/>
                  <a:pt x="3674779" y="1138417"/>
                  <a:pt x="3647661" y="1267465"/>
                </a:cubicBezTo>
                <a:cubicBezTo>
                  <a:pt x="3620543" y="1396513"/>
                  <a:pt x="3664792" y="1625185"/>
                  <a:pt x="3647661" y="1768113"/>
                </a:cubicBezTo>
                <a:cubicBezTo>
                  <a:pt x="3630530" y="1911041"/>
                  <a:pt x="3671056" y="2135008"/>
                  <a:pt x="3647661" y="2446207"/>
                </a:cubicBezTo>
                <a:cubicBezTo>
                  <a:pt x="3624266" y="2757406"/>
                  <a:pt x="3642702" y="2713342"/>
                  <a:pt x="3647661" y="2946855"/>
                </a:cubicBezTo>
                <a:cubicBezTo>
                  <a:pt x="3652620" y="3180368"/>
                  <a:pt x="3664319" y="3290221"/>
                  <a:pt x="3647661" y="3580587"/>
                </a:cubicBezTo>
                <a:cubicBezTo>
                  <a:pt x="3631003" y="3870953"/>
                  <a:pt x="3617531" y="4259425"/>
                  <a:pt x="3647661" y="4436126"/>
                </a:cubicBezTo>
                <a:cubicBezTo>
                  <a:pt x="3523929" y="4410412"/>
                  <a:pt x="3241413" y="4436068"/>
                  <a:pt x="3039718" y="4436126"/>
                </a:cubicBezTo>
                <a:cubicBezTo>
                  <a:pt x="2838023" y="4436184"/>
                  <a:pt x="2630387" y="4431142"/>
                  <a:pt x="2431774" y="4436126"/>
                </a:cubicBezTo>
                <a:cubicBezTo>
                  <a:pt x="2233161" y="4441110"/>
                  <a:pt x="2003296" y="4449826"/>
                  <a:pt x="1823831" y="4436126"/>
                </a:cubicBezTo>
                <a:cubicBezTo>
                  <a:pt x="1644366" y="4422426"/>
                  <a:pt x="1399453" y="4442442"/>
                  <a:pt x="1288840" y="4436126"/>
                </a:cubicBezTo>
                <a:cubicBezTo>
                  <a:pt x="1178227" y="4429810"/>
                  <a:pt x="793482" y="4411099"/>
                  <a:pt x="607943" y="4436126"/>
                </a:cubicBezTo>
                <a:cubicBezTo>
                  <a:pt x="422404" y="4461153"/>
                  <a:pt x="158703" y="4453091"/>
                  <a:pt x="0" y="4436126"/>
                </a:cubicBezTo>
                <a:cubicBezTo>
                  <a:pt x="8129" y="4099466"/>
                  <a:pt x="23502" y="4014012"/>
                  <a:pt x="0" y="3758032"/>
                </a:cubicBezTo>
                <a:cubicBezTo>
                  <a:pt x="-23502" y="3502052"/>
                  <a:pt x="8018" y="3295661"/>
                  <a:pt x="0" y="3035578"/>
                </a:cubicBezTo>
                <a:cubicBezTo>
                  <a:pt x="-8018" y="2775495"/>
                  <a:pt x="-8720" y="2595880"/>
                  <a:pt x="0" y="2401845"/>
                </a:cubicBezTo>
                <a:cubicBezTo>
                  <a:pt x="8720" y="2207810"/>
                  <a:pt x="9279" y="1982551"/>
                  <a:pt x="0" y="1768113"/>
                </a:cubicBezTo>
                <a:cubicBezTo>
                  <a:pt x="-9279" y="1553675"/>
                  <a:pt x="7090" y="1354447"/>
                  <a:pt x="0" y="1178742"/>
                </a:cubicBezTo>
                <a:cubicBezTo>
                  <a:pt x="-7090" y="1003037"/>
                  <a:pt x="-23786" y="768334"/>
                  <a:pt x="0" y="589371"/>
                </a:cubicBezTo>
                <a:cubicBezTo>
                  <a:pt x="23786" y="410408"/>
                  <a:pt x="-16955" y="242082"/>
                  <a:pt x="0" y="0"/>
                </a:cubicBezTo>
                <a:close/>
              </a:path>
              <a:path w="3647661" h="4436126" stroke="0" extrusionOk="0">
                <a:moveTo>
                  <a:pt x="0" y="0"/>
                </a:moveTo>
                <a:cubicBezTo>
                  <a:pt x="171149" y="-7244"/>
                  <a:pt x="374684" y="2591"/>
                  <a:pt x="534990" y="0"/>
                </a:cubicBezTo>
                <a:cubicBezTo>
                  <a:pt x="695296" y="-2591"/>
                  <a:pt x="907320" y="7483"/>
                  <a:pt x="1069981" y="0"/>
                </a:cubicBezTo>
                <a:cubicBezTo>
                  <a:pt x="1232642" y="-7483"/>
                  <a:pt x="1543604" y="-26203"/>
                  <a:pt x="1677924" y="0"/>
                </a:cubicBezTo>
                <a:cubicBezTo>
                  <a:pt x="1812244" y="26203"/>
                  <a:pt x="2140632" y="31361"/>
                  <a:pt x="2322344" y="0"/>
                </a:cubicBezTo>
                <a:cubicBezTo>
                  <a:pt x="2504056" y="-31361"/>
                  <a:pt x="2658834" y="3381"/>
                  <a:pt x="2893811" y="0"/>
                </a:cubicBezTo>
                <a:cubicBezTo>
                  <a:pt x="3128788" y="-3381"/>
                  <a:pt x="3338741" y="-10376"/>
                  <a:pt x="3647661" y="0"/>
                </a:cubicBezTo>
                <a:cubicBezTo>
                  <a:pt x="3628986" y="244498"/>
                  <a:pt x="3624774" y="362520"/>
                  <a:pt x="3647661" y="545010"/>
                </a:cubicBezTo>
                <a:cubicBezTo>
                  <a:pt x="3670549" y="727500"/>
                  <a:pt x="3619543" y="968439"/>
                  <a:pt x="3647661" y="1134381"/>
                </a:cubicBezTo>
                <a:cubicBezTo>
                  <a:pt x="3675779" y="1300323"/>
                  <a:pt x="3670065" y="1646297"/>
                  <a:pt x="3647661" y="1856836"/>
                </a:cubicBezTo>
                <a:cubicBezTo>
                  <a:pt x="3625257" y="2067375"/>
                  <a:pt x="3632904" y="2315399"/>
                  <a:pt x="3647661" y="2490568"/>
                </a:cubicBezTo>
                <a:cubicBezTo>
                  <a:pt x="3662418" y="2665737"/>
                  <a:pt x="3616073" y="2880164"/>
                  <a:pt x="3647661" y="3124300"/>
                </a:cubicBezTo>
                <a:cubicBezTo>
                  <a:pt x="3679249" y="3368436"/>
                  <a:pt x="3677361" y="3519722"/>
                  <a:pt x="3647661" y="3758032"/>
                </a:cubicBezTo>
                <a:cubicBezTo>
                  <a:pt x="3617961" y="3996342"/>
                  <a:pt x="3615180" y="4147465"/>
                  <a:pt x="3647661" y="4436126"/>
                </a:cubicBezTo>
                <a:cubicBezTo>
                  <a:pt x="3506685" y="4421969"/>
                  <a:pt x="3266652" y="4433618"/>
                  <a:pt x="3149147" y="4436126"/>
                </a:cubicBezTo>
                <a:cubicBezTo>
                  <a:pt x="3031642" y="4438634"/>
                  <a:pt x="2832267" y="4432536"/>
                  <a:pt x="2650634" y="4436126"/>
                </a:cubicBezTo>
                <a:cubicBezTo>
                  <a:pt x="2469001" y="4439716"/>
                  <a:pt x="2324677" y="4416284"/>
                  <a:pt x="2042690" y="4436126"/>
                </a:cubicBezTo>
                <a:cubicBezTo>
                  <a:pt x="1760703" y="4455968"/>
                  <a:pt x="1686949" y="4416099"/>
                  <a:pt x="1398270" y="4436126"/>
                </a:cubicBezTo>
                <a:cubicBezTo>
                  <a:pt x="1109591" y="4456153"/>
                  <a:pt x="1071585" y="4455485"/>
                  <a:pt x="899756" y="4436126"/>
                </a:cubicBezTo>
                <a:cubicBezTo>
                  <a:pt x="727927" y="4416767"/>
                  <a:pt x="344407" y="4430463"/>
                  <a:pt x="0" y="4436126"/>
                </a:cubicBezTo>
                <a:cubicBezTo>
                  <a:pt x="5440" y="4303018"/>
                  <a:pt x="91" y="4161914"/>
                  <a:pt x="0" y="3891116"/>
                </a:cubicBezTo>
                <a:cubicBezTo>
                  <a:pt x="-91" y="3620318"/>
                  <a:pt x="-11601" y="3462294"/>
                  <a:pt x="0" y="3301745"/>
                </a:cubicBezTo>
                <a:cubicBezTo>
                  <a:pt x="11601" y="3141196"/>
                  <a:pt x="22776" y="2916996"/>
                  <a:pt x="0" y="2756735"/>
                </a:cubicBezTo>
                <a:cubicBezTo>
                  <a:pt x="-22776" y="2596474"/>
                  <a:pt x="5257" y="2440491"/>
                  <a:pt x="0" y="2256087"/>
                </a:cubicBezTo>
                <a:cubicBezTo>
                  <a:pt x="-5257" y="2071683"/>
                  <a:pt x="20189" y="1902567"/>
                  <a:pt x="0" y="1666716"/>
                </a:cubicBezTo>
                <a:cubicBezTo>
                  <a:pt x="-20189" y="1430865"/>
                  <a:pt x="-21241" y="1161108"/>
                  <a:pt x="0" y="988622"/>
                </a:cubicBezTo>
                <a:cubicBezTo>
                  <a:pt x="21241" y="816136"/>
                  <a:pt x="17108" y="406740"/>
                  <a:pt x="0" y="0"/>
                </a:cubicBezTo>
                <a:close/>
              </a:path>
            </a:pathLst>
          </a:custGeom>
          <a:solidFill>
            <a:schemeClr val="accent2"/>
          </a:solidFill>
          <a:ln w="57150">
            <a:solidFill>
              <a:schemeClr val="accent2"/>
            </a:solidFill>
            <a:extLst>
              <a:ext uri="{C807C97D-BFC1-408E-A445-0C87EB9F89A2}">
                <ask:lineSketchStyleProps xmlns:ask="http://schemas.microsoft.com/office/drawing/2018/sketchyshapes" sd="68728339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ketch line">
            <a:extLst>
              <a:ext uri="{FF2B5EF4-FFF2-40B4-BE49-F238E27FC236}">
                <a16:creationId xmlns:a16="http://schemas.microsoft.com/office/drawing/2014/main" id="{2A39B854-4B6C-4F7F-A602-6F97770CED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5439978"/>
            <a:ext cx="6281928" cy="18288"/>
          </a:xfrm>
          <a:custGeom>
            <a:avLst/>
            <a:gdLst>
              <a:gd name="connsiteX0" fmla="*/ 0 w 6281928"/>
              <a:gd name="connsiteY0" fmla="*/ 0 h 18288"/>
              <a:gd name="connsiteX1" fmla="*/ 572353 w 6281928"/>
              <a:gd name="connsiteY1" fmla="*/ 0 h 18288"/>
              <a:gd name="connsiteX2" fmla="*/ 1207526 w 6281928"/>
              <a:gd name="connsiteY2" fmla="*/ 0 h 18288"/>
              <a:gd name="connsiteX3" fmla="*/ 1779880 w 6281928"/>
              <a:gd name="connsiteY3" fmla="*/ 0 h 18288"/>
              <a:gd name="connsiteX4" fmla="*/ 2540691 w 6281928"/>
              <a:gd name="connsiteY4" fmla="*/ 0 h 18288"/>
              <a:gd name="connsiteX5" fmla="*/ 3238683 w 6281928"/>
              <a:gd name="connsiteY5" fmla="*/ 0 h 18288"/>
              <a:gd name="connsiteX6" fmla="*/ 3936675 w 6281928"/>
              <a:gd name="connsiteY6" fmla="*/ 0 h 18288"/>
              <a:gd name="connsiteX7" fmla="*/ 4760305 w 6281928"/>
              <a:gd name="connsiteY7" fmla="*/ 0 h 18288"/>
              <a:gd name="connsiteX8" fmla="*/ 5521117 w 6281928"/>
              <a:gd name="connsiteY8" fmla="*/ 0 h 18288"/>
              <a:gd name="connsiteX9" fmla="*/ 6281928 w 6281928"/>
              <a:gd name="connsiteY9" fmla="*/ 0 h 18288"/>
              <a:gd name="connsiteX10" fmla="*/ 6281928 w 6281928"/>
              <a:gd name="connsiteY10" fmla="*/ 18288 h 18288"/>
              <a:gd name="connsiteX11" fmla="*/ 5772394 w 6281928"/>
              <a:gd name="connsiteY11" fmla="*/ 18288 h 18288"/>
              <a:gd name="connsiteX12" fmla="*/ 5200040 w 6281928"/>
              <a:gd name="connsiteY12" fmla="*/ 18288 h 18288"/>
              <a:gd name="connsiteX13" fmla="*/ 4439229 w 6281928"/>
              <a:gd name="connsiteY13" fmla="*/ 18288 h 18288"/>
              <a:gd name="connsiteX14" fmla="*/ 3615599 w 6281928"/>
              <a:gd name="connsiteY14" fmla="*/ 18288 h 18288"/>
              <a:gd name="connsiteX15" fmla="*/ 2980426 w 6281928"/>
              <a:gd name="connsiteY15" fmla="*/ 18288 h 18288"/>
              <a:gd name="connsiteX16" fmla="*/ 2156795 w 6281928"/>
              <a:gd name="connsiteY16" fmla="*/ 18288 h 18288"/>
              <a:gd name="connsiteX17" fmla="*/ 1584442 w 6281928"/>
              <a:gd name="connsiteY17" fmla="*/ 18288 h 18288"/>
              <a:gd name="connsiteX18" fmla="*/ 1074908 w 6281928"/>
              <a:gd name="connsiteY18" fmla="*/ 18288 h 18288"/>
              <a:gd name="connsiteX19" fmla="*/ 0 w 6281928"/>
              <a:gd name="connsiteY19" fmla="*/ 18288 h 18288"/>
              <a:gd name="connsiteX20" fmla="*/ 0 w 6281928"/>
              <a:gd name="connsiteY2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281928" h="18288" fill="none" extrusionOk="0">
                <a:moveTo>
                  <a:pt x="0" y="0"/>
                </a:moveTo>
                <a:cubicBezTo>
                  <a:pt x="205960" y="24870"/>
                  <a:pt x="343550" y="5918"/>
                  <a:pt x="572353" y="0"/>
                </a:cubicBezTo>
                <a:cubicBezTo>
                  <a:pt x="801156" y="-5918"/>
                  <a:pt x="1015649" y="-11381"/>
                  <a:pt x="1207526" y="0"/>
                </a:cubicBezTo>
                <a:cubicBezTo>
                  <a:pt x="1399403" y="11381"/>
                  <a:pt x="1549725" y="7866"/>
                  <a:pt x="1779880" y="0"/>
                </a:cubicBezTo>
                <a:cubicBezTo>
                  <a:pt x="2010035" y="-7866"/>
                  <a:pt x="2190674" y="12826"/>
                  <a:pt x="2540691" y="0"/>
                </a:cubicBezTo>
                <a:cubicBezTo>
                  <a:pt x="2890708" y="-12826"/>
                  <a:pt x="3025718" y="-18534"/>
                  <a:pt x="3238683" y="0"/>
                </a:cubicBezTo>
                <a:cubicBezTo>
                  <a:pt x="3451648" y="18534"/>
                  <a:pt x="3603947" y="14884"/>
                  <a:pt x="3936675" y="0"/>
                </a:cubicBezTo>
                <a:cubicBezTo>
                  <a:pt x="4269403" y="-14884"/>
                  <a:pt x="4480718" y="-24607"/>
                  <a:pt x="4760305" y="0"/>
                </a:cubicBezTo>
                <a:cubicBezTo>
                  <a:pt x="5039892" y="24607"/>
                  <a:pt x="5359549" y="-31311"/>
                  <a:pt x="5521117" y="0"/>
                </a:cubicBezTo>
                <a:cubicBezTo>
                  <a:pt x="5682685" y="31311"/>
                  <a:pt x="5986067" y="-12593"/>
                  <a:pt x="6281928" y="0"/>
                </a:cubicBezTo>
                <a:cubicBezTo>
                  <a:pt x="6282307" y="7355"/>
                  <a:pt x="6282212" y="10249"/>
                  <a:pt x="6281928" y="18288"/>
                </a:cubicBezTo>
                <a:cubicBezTo>
                  <a:pt x="6078981" y="8428"/>
                  <a:pt x="5961061" y="2290"/>
                  <a:pt x="5772394" y="18288"/>
                </a:cubicBezTo>
                <a:cubicBezTo>
                  <a:pt x="5583727" y="34286"/>
                  <a:pt x="5329968" y="24208"/>
                  <a:pt x="5200040" y="18288"/>
                </a:cubicBezTo>
                <a:cubicBezTo>
                  <a:pt x="5070112" y="12368"/>
                  <a:pt x="4793288" y="21070"/>
                  <a:pt x="4439229" y="18288"/>
                </a:cubicBezTo>
                <a:cubicBezTo>
                  <a:pt x="4085170" y="15506"/>
                  <a:pt x="3813765" y="-16466"/>
                  <a:pt x="3615599" y="18288"/>
                </a:cubicBezTo>
                <a:cubicBezTo>
                  <a:pt x="3417433" y="53042"/>
                  <a:pt x="3133643" y="20727"/>
                  <a:pt x="2980426" y="18288"/>
                </a:cubicBezTo>
                <a:cubicBezTo>
                  <a:pt x="2827209" y="15849"/>
                  <a:pt x="2380685" y="51850"/>
                  <a:pt x="2156795" y="18288"/>
                </a:cubicBezTo>
                <a:cubicBezTo>
                  <a:pt x="1932905" y="-15274"/>
                  <a:pt x="1716744" y="-1398"/>
                  <a:pt x="1584442" y="18288"/>
                </a:cubicBezTo>
                <a:cubicBezTo>
                  <a:pt x="1452140" y="37974"/>
                  <a:pt x="1280887" y="12750"/>
                  <a:pt x="1074908" y="18288"/>
                </a:cubicBezTo>
                <a:cubicBezTo>
                  <a:pt x="868929" y="23826"/>
                  <a:pt x="318124" y="-17878"/>
                  <a:pt x="0" y="18288"/>
                </a:cubicBezTo>
                <a:cubicBezTo>
                  <a:pt x="-384" y="12702"/>
                  <a:pt x="-513" y="4636"/>
                  <a:pt x="0" y="0"/>
                </a:cubicBezTo>
                <a:close/>
              </a:path>
              <a:path w="6281928" h="18288" stroke="0" extrusionOk="0">
                <a:moveTo>
                  <a:pt x="0" y="0"/>
                </a:moveTo>
                <a:cubicBezTo>
                  <a:pt x="135290" y="27650"/>
                  <a:pt x="488372" y="4391"/>
                  <a:pt x="635173" y="0"/>
                </a:cubicBezTo>
                <a:cubicBezTo>
                  <a:pt x="781974" y="-4391"/>
                  <a:pt x="992816" y="14310"/>
                  <a:pt x="1144707" y="0"/>
                </a:cubicBezTo>
                <a:cubicBezTo>
                  <a:pt x="1296598" y="-14310"/>
                  <a:pt x="1796462" y="-1258"/>
                  <a:pt x="1968337" y="0"/>
                </a:cubicBezTo>
                <a:cubicBezTo>
                  <a:pt x="2140212" y="1258"/>
                  <a:pt x="2343376" y="-12852"/>
                  <a:pt x="2603510" y="0"/>
                </a:cubicBezTo>
                <a:cubicBezTo>
                  <a:pt x="2863644" y="12852"/>
                  <a:pt x="2935073" y="-10591"/>
                  <a:pt x="3238683" y="0"/>
                </a:cubicBezTo>
                <a:cubicBezTo>
                  <a:pt x="3542293" y="10591"/>
                  <a:pt x="3731676" y="3538"/>
                  <a:pt x="4062313" y="0"/>
                </a:cubicBezTo>
                <a:cubicBezTo>
                  <a:pt x="4392950" y="-3538"/>
                  <a:pt x="4440715" y="28126"/>
                  <a:pt x="4634667" y="0"/>
                </a:cubicBezTo>
                <a:cubicBezTo>
                  <a:pt x="4828619" y="-28126"/>
                  <a:pt x="5052661" y="8974"/>
                  <a:pt x="5458297" y="0"/>
                </a:cubicBezTo>
                <a:cubicBezTo>
                  <a:pt x="5863933" y="-8974"/>
                  <a:pt x="5906900" y="-24516"/>
                  <a:pt x="6281928" y="0"/>
                </a:cubicBezTo>
                <a:cubicBezTo>
                  <a:pt x="6282268" y="5688"/>
                  <a:pt x="6281759" y="13142"/>
                  <a:pt x="6281928" y="18288"/>
                </a:cubicBezTo>
                <a:cubicBezTo>
                  <a:pt x="6036108" y="15339"/>
                  <a:pt x="5743611" y="10415"/>
                  <a:pt x="5583936" y="18288"/>
                </a:cubicBezTo>
                <a:cubicBezTo>
                  <a:pt x="5424261" y="26161"/>
                  <a:pt x="5250533" y="-179"/>
                  <a:pt x="4948763" y="18288"/>
                </a:cubicBezTo>
                <a:cubicBezTo>
                  <a:pt x="4646993" y="36755"/>
                  <a:pt x="4354673" y="7565"/>
                  <a:pt x="4125133" y="18288"/>
                </a:cubicBezTo>
                <a:cubicBezTo>
                  <a:pt x="3895593" y="29012"/>
                  <a:pt x="3570246" y="29209"/>
                  <a:pt x="3301502" y="18288"/>
                </a:cubicBezTo>
                <a:cubicBezTo>
                  <a:pt x="3032758" y="7367"/>
                  <a:pt x="2955340" y="11905"/>
                  <a:pt x="2729149" y="18288"/>
                </a:cubicBezTo>
                <a:cubicBezTo>
                  <a:pt x="2502958" y="24671"/>
                  <a:pt x="2269423" y="3142"/>
                  <a:pt x="2031157" y="18288"/>
                </a:cubicBezTo>
                <a:cubicBezTo>
                  <a:pt x="1792891" y="33434"/>
                  <a:pt x="1484731" y="22122"/>
                  <a:pt x="1207526" y="18288"/>
                </a:cubicBezTo>
                <a:cubicBezTo>
                  <a:pt x="930321" y="14454"/>
                  <a:pt x="560231" y="-33402"/>
                  <a:pt x="0" y="18288"/>
                </a:cubicBezTo>
                <a:cubicBezTo>
                  <a:pt x="-478" y="10520"/>
                  <a:pt x="210" y="504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5E14D062-5A32-E195-E047-DBD3C77B5B09}"/>
              </a:ext>
            </a:extLst>
          </p:cNvPr>
          <p:cNvPicPr>
            <a:picLocks noChangeAspect="1"/>
          </p:cNvPicPr>
          <p:nvPr/>
        </p:nvPicPr>
        <p:blipFill>
          <a:blip r:embed="rId3"/>
          <a:stretch>
            <a:fillRect/>
          </a:stretch>
        </p:blipFill>
        <p:spPr>
          <a:xfrm>
            <a:off x="7762396" y="1111588"/>
            <a:ext cx="3487496" cy="4328390"/>
          </a:xfrm>
          <a:prstGeom prst="rect">
            <a:avLst/>
          </a:prstGeom>
        </p:spPr>
      </p:pic>
    </p:spTree>
    <p:extLst>
      <p:ext uri="{BB962C8B-B14F-4D97-AF65-F5344CB8AC3E}">
        <p14:creationId xmlns:p14="http://schemas.microsoft.com/office/powerpoint/2010/main" val="33455474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C59AB4C8-9178-4F7A-8404-6890510B59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661A5E5C-E91C-8D31-B05E-667AFD5D5909}"/>
              </a:ext>
            </a:extLst>
          </p:cNvPr>
          <p:cNvSpPr>
            <a:spLocks noGrp="1"/>
          </p:cNvSpPr>
          <p:nvPr>
            <p:ph type="title"/>
          </p:nvPr>
        </p:nvSpPr>
        <p:spPr>
          <a:xfrm>
            <a:off x="638881" y="457201"/>
            <a:ext cx="10909640" cy="1832654"/>
          </a:xfrm>
        </p:spPr>
        <p:txBody>
          <a:bodyPr vert="horz" lIns="91440" tIns="45720" rIns="91440" bIns="45720" rtlCol="0" anchor="b">
            <a:normAutofit/>
          </a:bodyPr>
          <a:lstStyle/>
          <a:p>
            <a:pPr algn="ctr"/>
            <a:r>
              <a:rPr lang="en-US" sz="6100" kern="1200">
                <a:solidFill>
                  <a:schemeClr val="tx1"/>
                </a:solidFill>
                <a:latin typeface="+mj-lt"/>
                <a:ea typeface="+mj-ea"/>
                <a:cs typeface="+mj-cs"/>
              </a:rPr>
              <a:t>Institute is "Excellent" at these activities</a:t>
            </a:r>
          </a:p>
        </p:txBody>
      </p:sp>
      <p:sp>
        <p:nvSpPr>
          <p:cNvPr id="15" name="sketch line">
            <a:extLst>
              <a:ext uri="{FF2B5EF4-FFF2-40B4-BE49-F238E27FC236}">
                <a16:creationId xmlns:a16="http://schemas.microsoft.com/office/drawing/2014/main" id="{4CFDFB37-4BC7-42C6-915D-A6609139B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7702" y="2343912"/>
            <a:ext cx="4572000" cy="18288"/>
          </a:xfrm>
          <a:custGeom>
            <a:avLst/>
            <a:gdLst>
              <a:gd name="connsiteX0" fmla="*/ 0 w 4572000"/>
              <a:gd name="connsiteY0" fmla="*/ 0 h 18288"/>
              <a:gd name="connsiteX1" fmla="*/ 515983 w 4572000"/>
              <a:gd name="connsiteY1" fmla="*/ 0 h 18288"/>
              <a:gd name="connsiteX2" fmla="*/ 1031966 w 4572000"/>
              <a:gd name="connsiteY2" fmla="*/ 0 h 18288"/>
              <a:gd name="connsiteX3" fmla="*/ 1639389 w 4572000"/>
              <a:gd name="connsiteY3" fmla="*/ 0 h 18288"/>
              <a:gd name="connsiteX4" fmla="*/ 2383971 w 4572000"/>
              <a:gd name="connsiteY4" fmla="*/ 0 h 18288"/>
              <a:gd name="connsiteX5" fmla="*/ 2945674 w 4572000"/>
              <a:gd name="connsiteY5" fmla="*/ 0 h 18288"/>
              <a:gd name="connsiteX6" fmla="*/ 3507377 w 4572000"/>
              <a:gd name="connsiteY6" fmla="*/ 0 h 18288"/>
              <a:gd name="connsiteX7" fmla="*/ 4572000 w 4572000"/>
              <a:gd name="connsiteY7" fmla="*/ 0 h 18288"/>
              <a:gd name="connsiteX8" fmla="*/ 4572000 w 4572000"/>
              <a:gd name="connsiteY8" fmla="*/ 18288 h 18288"/>
              <a:gd name="connsiteX9" fmla="*/ 3873137 w 4572000"/>
              <a:gd name="connsiteY9" fmla="*/ 18288 h 18288"/>
              <a:gd name="connsiteX10" fmla="*/ 3311434 w 4572000"/>
              <a:gd name="connsiteY10" fmla="*/ 18288 h 18288"/>
              <a:gd name="connsiteX11" fmla="*/ 2749731 w 4572000"/>
              <a:gd name="connsiteY11" fmla="*/ 18288 h 18288"/>
              <a:gd name="connsiteX12" fmla="*/ 2050869 w 4572000"/>
              <a:gd name="connsiteY12" fmla="*/ 18288 h 18288"/>
              <a:gd name="connsiteX13" fmla="*/ 1306286 w 4572000"/>
              <a:gd name="connsiteY13" fmla="*/ 18288 h 18288"/>
              <a:gd name="connsiteX14" fmla="*/ 790303 w 4572000"/>
              <a:gd name="connsiteY14" fmla="*/ 18288 h 18288"/>
              <a:gd name="connsiteX15" fmla="*/ 0 w 4572000"/>
              <a:gd name="connsiteY15" fmla="*/ 18288 h 18288"/>
              <a:gd name="connsiteX16" fmla="*/ 0 w 457200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0" h="18288" fill="none" extrusionOk="0">
                <a:moveTo>
                  <a:pt x="0" y="0"/>
                </a:moveTo>
                <a:cubicBezTo>
                  <a:pt x="105156" y="-20963"/>
                  <a:pt x="340432" y="822"/>
                  <a:pt x="515983" y="0"/>
                </a:cubicBezTo>
                <a:cubicBezTo>
                  <a:pt x="691534" y="-822"/>
                  <a:pt x="850679" y="16479"/>
                  <a:pt x="1031966" y="0"/>
                </a:cubicBezTo>
                <a:cubicBezTo>
                  <a:pt x="1213253" y="-16479"/>
                  <a:pt x="1443646" y="-18730"/>
                  <a:pt x="1639389" y="0"/>
                </a:cubicBezTo>
                <a:cubicBezTo>
                  <a:pt x="1835132" y="18730"/>
                  <a:pt x="2159975" y="18531"/>
                  <a:pt x="2383971" y="0"/>
                </a:cubicBezTo>
                <a:cubicBezTo>
                  <a:pt x="2607967" y="-18531"/>
                  <a:pt x="2719096" y="-12030"/>
                  <a:pt x="2945674" y="0"/>
                </a:cubicBezTo>
                <a:cubicBezTo>
                  <a:pt x="3172252" y="12030"/>
                  <a:pt x="3269167" y="27666"/>
                  <a:pt x="3507377" y="0"/>
                </a:cubicBezTo>
                <a:cubicBezTo>
                  <a:pt x="3745587" y="-27666"/>
                  <a:pt x="4116741" y="18705"/>
                  <a:pt x="4572000" y="0"/>
                </a:cubicBezTo>
                <a:cubicBezTo>
                  <a:pt x="4572895" y="8974"/>
                  <a:pt x="4571454" y="9359"/>
                  <a:pt x="4572000" y="18288"/>
                </a:cubicBezTo>
                <a:cubicBezTo>
                  <a:pt x="4374698" y="3942"/>
                  <a:pt x="4098874" y="-11042"/>
                  <a:pt x="3873137" y="18288"/>
                </a:cubicBezTo>
                <a:cubicBezTo>
                  <a:pt x="3647400" y="47618"/>
                  <a:pt x="3517055" y="5421"/>
                  <a:pt x="3311434" y="18288"/>
                </a:cubicBezTo>
                <a:cubicBezTo>
                  <a:pt x="3105813" y="31155"/>
                  <a:pt x="3025168" y="17856"/>
                  <a:pt x="2749731" y="18288"/>
                </a:cubicBezTo>
                <a:cubicBezTo>
                  <a:pt x="2474294" y="18720"/>
                  <a:pt x="2291766" y="-14168"/>
                  <a:pt x="2050869" y="18288"/>
                </a:cubicBezTo>
                <a:cubicBezTo>
                  <a:pt x="1809972" y="50744"/>
                  <a:pt x="1540276" y="46798"/>
                  <a:pt x="1306286" y="18288"/>
                </a:cubicBezTo>
                <a:cubicBezTo>
                  <a:pt x="1072296" y="-10222"/>
                  <a:pt x="972445" y="19645"/>
                  <a:pt x="790303" y="18288"/>
                </a:cubicBezTo>
                <a:cubicBezTo>
                  <a:pt x="608161" y="16931"/>
                  <a:pt x="200981" y="8241"/>
                  <a:pt x="0" y="18288"/>
                </a:cubicBezTo>
                <a:cubicBezTo>
                  <a:pt x="-229" y="14222"/>
                  <a:pt x="509" y="5816"/>
                  <a:pt x="0" y="0"/>
                </a:cubicBezTo>
                <a:close/>
              </a:path>
              <a:path w="4572000" h="18288" stroke="0" extrusionOk="0">
                <a:moveTo>
                  <a:pt x="0" y="0"/>
                </a:moveTo>
                <a:cubicBezTo>
                  <a:pt x="143285" y="-9565"/>
                  <a:pt x="327959" y="-11498"/>
                  <a:pt x="561703" y="0"/>
                </a:cubicBezTo>
                <a:cubicBezTo>
                  <a:pt x="795447" y="11498"/>
                  <a:pt x="838260" y="18255"/>
                  <a:pt x="1077686" y="0"/>
                </a:cubicBezTo>
                <a:cubicBezTo>
                  <a:pt x="1317112" y="-18255"/>
                  <a:pt x="1437472" y="23514"/>
                  <a:pt x="1639389" y="0"/>
                </a:cubicBezTo>
                <a:cubicBezTo>
                  <a:pt x="1841306" y="-23514"/>
                  <a:pt x="2037142" y="-12551"/>
                  <a:pt x="2292531" y="0"/>
                </a:cubicBezTo>
                <a:cubicBezTo>
                  <a:pt x="2547920" y="12551"/>
                  <a:pt x="2810436" y="-20352"/>
                  <a:pt x="2991394" y="0"/>
                </a:cubicBezTo>
                <a:cubicBezTo>
                  <a:pt x="3172352" y="20352"/>
                  <a:pt x="3530025" y="-13347"/>
                  <a:pt x="3735977" y="0"/>
                </a:cubicBezTo>
                <a:cubicBezTo>
                  <a:pt x="3941929" y="13347"/>
                  <a:pt x="4161497" y="34086"/>
                  <a:pt x="4572000" y="0"/>
                </a:cubicBezTo>
                <a:cubicBezTo>
                  <a:pt x="4571545" y="6162"/>
                  <a:pt x="4571903" y="11775"/>
                  <a:pt x="4572000" y="18288"/>
                </a:cubicBezTo>
                <a:cubicBezTo>
                  <a:pt x="4228040" y="36490"/>
                  <a:pt x="4199736" y="42557"/>
                  <a:pt x="3873137" y="18288"/>
                </a:cubicBezTo>
                <a:cubicBezTo>
                  <a:pt x="3546538" y="-5981"/>
                  <a:pt x="3472124" y="16809"/>
                  <a:pt x="3128554" y="18288"/>
                </a:cubicBezTo>
                <a:cubicBezTo>
                  <a:pt x="2784984" y="19767"/>
                  <a:pt x="2735896" y="-17781"/>
                  <a:pt x="2383971" y="18288"/>
                </a:cubicBezTo>
                <a:cubicBezTo>
                  <a:pt x="2032046" y="54357"/>
                  <a:pt x="2019324" y="2920"/>
                  <a:pt x="1867989" y="18288"/>
                </a:cubicBezTo>
                <a:cubicBezTo>
                  <a:pt x="1716654" y="33656"/>
                  <a:pt x="1418675" y="32575"/>
                  <a:pt x="1169126" y="18288"/>
                </a:cubicBezTo>
                <a:cubicBezTo>
                  <a:pt x="919577" y="4001"/>
                  <a:pt x="798537" y="16165"/>
                  <a:pt x="561703" y="18288"/>
                </a:cubicBezTo>
                <a:cubicBezTo>
                  <a:pt x="324869" y="20411"/>
                  <a:pt x="221395" y="-912"/>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Chart 1">
            <a:extLst>
              <a:ext uri="{FF2B5EF4-FFF2-40B4-BE49-F238E27FC236}">
                <a16:creationId xmlns:a16="http://schemas.microsoft.com/office/drawing/2014/main" id="{E9F0D345-FE78-4FD5-A82A-0CE1C5B272B4}"/>
              </a:ext>
            </a:extLst>
          </p:cNvPr>
          <p:cNvGraphicFramePr/>
          <p:nvPr>
            <p:extLst>
              <p:ext uri="{D42A27DB-BD31-4B8C-83A1-F6EECF244321}">
                <p14:modId xmlns:p14="http://schemas.microsoft.com/office/powerpoint/2010/main" val="184050168"/>
              </p:ext>
            </p:extLst>
          </p:nvPr>
        </p:nvGraphicFramePr>
        <p:xfrm>
          <a:off x="320040" y="3124200"/>
          <a:ext cx="11548872" cy="310286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140973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2C99DA4-37CA-DE15-BFF4-54BB90AADF3E}"/>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59AB4C8-9178-4F7A-8404-6890510B59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8BD94863-2EDE-8470-E929-F1B85B00FAAA}"/>
              </a:ext>
            </a:extLst>
          </p:cNvPr>
          <p:cNvSpPr>
            <a:spLocks noGrp="1"/>
          </p:cNvSpPr>
          <p:nvPr>
            <p:ph type="title"/>
          </p:nvPr>
        </p:nvSpPr>
        <p:spPr>
          <a:xfrm>
            <a:off x="638881" y="457201"/>
            <a:ext cx="10909640" cy="1832654"/>
          </a:xfrm>
        </p:spPr>
        <p:txBody>
          <a:bodyPr vert="horz" lIns="91440" tIns="45720" rIns="91440" bIns="45720" rtlCol="0" anchor="b">
            <a:normAutofit/>
          </a:bodyPr>
          <a:lstStyle/>
          <a:p>
            <a:pPr algn="ctr"/>
            <a:r>
              <a:rPr lang="en-US" sz="4100" kern="1200">
                <a:solidFill>
                  <a:schemeClr val="tx1"/>
                </a:solidFill>
                <a:latin typeface="+mj-lt"/>
                <a:ea typeface="+mj-ea"/>
                <a:cs typeface="+mj-cs"/>
              </a:rPr>
              <a:t>Institute is "Excellent" at these formation activities</a:t>
            </a:r>
            <a:br>
              <a:rPr lang="en-US" sz="4100" kern="1200">
                <a:solidFill>
                  <a:schemeClr val="tx1"/>
                </a:solidFill>
                <a:latin typeface="+mj-lt"/>
                <a:ea typeface="+mj-ea"/>
                <a:cs typeface="+mj-cs"/>
              </a:rPr>
            </a:br>
            <a:endParaRPr lang="en-US" sz="4100" kern="1200">
              <a:solidFill>
                <a:schemeClr val="tx1"/>
              </a:solidFill>
              <a:latin typeface="+mj-lt"/>
              <a:ea typeface="+mj-ea"/>
              <a:cs typeface="+mj-cs"/>
            </a:endParaRPr>
          </a:p>
        </p:txBody>
      </p:sp>
      <p:sp>
        <p:nvSpPr>
          <p:cNvPr id="10" name="sketch line">
            <a:extLst>
              <a:ext uri="{FF2B5EF4-FFF2-40B4-BE49-F238E27FC236}">
                <a16:creationId xmlns:a16="http://schemas.microsoft.com/office/drawing/2014/main" id="{4CFDFB37-4BC7-42C6-915D-A6609139B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7702" y="2343912"/>
            <a:ext cx="4572000" cy="18288"/>
          </a:xfrm>
          <a:custGeom>
            <a:avLst/>
            <a:gdLst>
              <a:gd name="connsiteX0" fmla="*/ 0 w 4572000"/>
              <a:gd name="connsiteY0" fmla="*/ 0 h 18288"/>
              <a:gd name="connsiteX1" fmla="*/ 515983 w 4572000"/>
              <a:gd name="connsiteY1" fmla="*/ 0 h 18288"/>
              <a:gd name="connsiteX2" fmla="*/ 1031966 w 4572000"/>
              <a:gd name="connsiteY2" fmla="*/ 0 h 18288"/>
              <a:gd name="connsiteX3" fmla="*/ 1639389 w 4572000"/>
              <a:gd name="connsiteY3" fmla="*/ 0 h 18288"/>
              <a:gd name="connsiteX4" fmla="*/ 2383971 w 4572000"/>
              <a:gd name="connsiteY4" fmla="*/ 0 h 18288"/>
              <a:gd name="connsiteX5" fmla="*/ 2945674 w 4572000"/>
              <a:gd name="connsiteY5" fmla="*/ 0 h 18288"/>
              <a:gd name="connsiteX6" fmla="*/ 3507377 w 4572000"/>
              <a:gd name="connsiteY6" fmla="*/ 0 h 18288"/>
              <a:gd name="connsiteX7" fmla="*/ 4572000 w 4572000"/>
              <a:gd name="connsiteY7" fmla="*/ 0 h 18288"/>
              <a:gd name="connsiteX8" fmla="*/ 4572000 w 4572000"/>
              <a:gd name="connsiteY8" fmla="*/ 18288 h 18288"/>
              <a:gd name="connsiteX9" fmla="*/ 3873137 w 4572000"/>
              <a:gd name="connsiteY9" fmla="*/ 18288 h 18288"/>
              <a:gd name="connsiteX10" fmla="*/ 3311434 w 4572000"/>
              <a:gd name="connsiteY10" fmla="*/ 18288 h 18288"/>
              <a:gd name="connsiteX11" fmla="*/ 2749731 w 4572000"/>
              <a:gd name="connsiteY11" fmla="*/ 18288 h 18288"/>
              <a:gd name="connsiteX12" fmla="*/ 2050869 w 4572000"/>
              <a:gd name="connsiteY12" fmla="*/ 18288 h 18288"/>
              <a:gd name="connsiteX13" fmla="*/ 1306286 w 4572000"/>
              <a:gd name="connsiteY13" fmla="*/ 18288 h 18288"/>
              <a:gd name="connsiteX14" fmla="*/ 790303 w 4572000"/>
              <a:gd name="connsiteY14" fmla="*/ 18288 h 18288"/>
              <a:gd name="connsiteX15" fmla="*/ 0 w 4572000"/>
              <a:gd name="connsiteY15" fmla="*/ 18288 h 18288"/>
              <a:gd name="connsiteX16" fmla="*/ 0 w 457200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0" h="18288" fill="none" extrusionOk="0">
                <a:moveTo>
                  <a:pt x="0" y="0"/>
                </a:moveTo>
                <a:cubicBezTo>
                  <a:pt x="105156" y="-20963"/>
                  <a:pt x="340432" y="822"/>
                  <a:pt x="515983" y="0"/>
                </a:cubicBezTo>
                <a:cubicBezTo>
                  <a:pt x="691534" y="-822"/>
                  <a:pt x="850679" y="16479"/>
                  <a:pt x="1031966" y="0"/>
                </a:cubicBezTo>
                <a:cubicBezTo>
                  <a:pt x="1213253" y="-16479"/>
                  <a:pt x="1443646" y="-18730"/>
                  <a:pt x="1639389" y="0"/>
                </a:cubicBezTo>
                <a:cubicBezTo>
                  <a:pt x="1835132" y="18730"/>
                  <a:pt x="2159975" y="18531"/>
                  <a:pt x="2383971" y="0"/>
                </a:cubicBezTo>
                <a:cubicBezTo>
                  <a:pt x="2607967" y="-18531"/>
                  <a:pt x="2719096" y="-12030"/>
                  <a:pt x="2945674" y="0"/>
                </a:cubicBezTo>
                <a:cubicBezTo>
                  <a:pt x="3172252" y="12030"/>
                  <a:pt x="3269167" y="27666"/>
                  <a:pt x="3507377" y="0"/>
                </a:cubicBezTo>
                <a:cubicBezTo>
                  <a:pt x="3745587" y="-27666"/>
                  <a:pt x="4116741" y="18705"/>
                  <a:pt x="4572000" y="0"/>
                </a:cubicBezTo>
                <a:cubicBezTo>
                  <a:pt x="4572895" y="8974"/>
                  <a:pt x="4571454" y="9359"/>
                  <a:pt x="4572000" y="18288"/>
                </a:cubicBezTo>
                <a:cubicBezTo>
                  <a:pt x="4374698" y="3942"/>
                  <a:pt x="4098874" y="-11042"/>
                  <a:pt x="3873137" y="18288"/>
                </a:cubicBezTo>
                <a:cubicBezTo>
                  <a:pt x="3647400" y="47618"/>
                  <a:pt x="3517055" y="5421"/>
                  <a:pt x="3311434" y="18288"/>
                </a:cubicBezTo>
                <a:cubicBezTo>
                  <a:pt x="3105813" y="31155"/>
                  <a:pt x="3025168" y="17856"/>
                  <a:pt x="2749731" y="18288"/>
                </a:cubicBezTo>
                <a:cubicBezTo>
                  <a:pt x="2474294" y="18720"/>
                  <a:pt x="2291766" y="-14168"/>
                  <a:pt x="2050869" y="18288"/>
                </a:cubicBezTo>
                <a:cubicBezTo>
                  <a:pt x="1809972" y="50744"/>
                  <a:pt x="1540276" y="46798"/>
                  <a:pt x="1306286" y="18288"/>
                </a:cubicBezTo>
                <a:cubicBezTo>
                  <a:pt x="1072296" y="-10222"/>
                  <a:pt x="972445" y="19645"/>
                  <a:pt x="790303" y="18288"/>
                </a:cubicBezTo>
                <a:cubicBezTo>
                  <a:pt x="608161" y="16931"/>
                  <a:pt x="200981" y="8241"/>
                  <a:pt x="0" y="18288"/>
                </a:cubicBezTo>
                <a:cubicBezTo>
                  <a:pt x="-229" y="14222"/>
                  <a:pt x="509" y="5816"/>
                  <a:pt x="0" y="0"/>
                </a:cubicBezTo>
                <a:close/>
              </a:path>
              <a:path w="4572000" h="18288" stroke="0" extrusionOk="0">
                <a:moveTo>
                  <a:pt x="0" y="0"/>
                </a:moveTo>
                <a:cubicBezTo>
                  <a:pt x="143285" y="-9565"/>
                  <a:pt x="327959" y="-11498"/>
                  <a:pt x="561703" y="0"/>
                </a:cubicBezTo>
                <a:cubicBezTo>
                  <a:pt x="795447" y="11498"/>
                  <a:pt x="838260" y="18255"/>
                  <a:pt x="1077686" y="0"/>
                </a:cubicBezTo>
                <a:cubicBezTo>
                  <a:pt x="1317112" y="-18255"/>
                  <a:pt x="1437472" y="23514"/>
                  <a:pt x="1639389" y="0"/>
                </a:cubicBezTo>
                <a:cubicBezTo>
                  <a:pt x="1841306" y="-23514"/>
                  <a:pt x="2037142" y="-12551"/>
                  <a:pt x="2292531" y="0"/>
                </a:cubicBezTo>
                <a:cubicBezTo>
                  <a:pt x="2547920" y="12551"/>
                  <a:pt x="2810436" y="-20352"/>
                  <a:pt x="2991394" y="0"/>
                </a:cubicBezTo>
                <a:cubicBezTo>
                  <a:pt x="3172352" y="20352"/>
                  <a:pt x="3530025" y="-13347"/>
                  <a:pt x="3735977" y="0"/>
                </a:cubicBezTo>
                <a:cubicBezTo>
                  <a:pt x="3941929" y="13347"/>
                  <a:pt x="4161497" y="34086"/>
                  <a:pt x="4572000" y="0"/>
                </a:cubicBezTo>
                <a:cubicBezTo>
                  <a:pt x="4571545" y="6162"/>
                  <a:pt x="4571903" y="11775"/>
                  <a:pt x="4572000" y="18288"/>
                </a:cubicBezTo>
                <a:cubicBezTo>
                  <a:pt x="4228040" y="36490"/>
                  <a:pt x="4199736" y="42557"/>
                  <a:pt x="3873137" y="18288"/>
                </a:cubicBezTo>
                <a:cubicBezTo>
                  <a:pt x="3546538" y="-5981"/>
                  <a:pt x="3472124" y="16809"/>
                  <a:pt x="3128554" y="18288"/>
                </a:cubicBezTo>
                <a:cubicBezTo>
                  <a:pt x="2784984" y="19767"/>
                  <a:pt x="2735896" y="-17781"/>
                  <a:pt x="2383971" y="18288"/>
                </a:cubicBezTo>
                <a:cubicBezTo>
                  <a:pt x="2032046" y="54357"/>
                  <a:pt x="2019324" y="2920"/>
                  <a:pt x="1867989" y="18288"/>
                </a:cubicBezTo>
                <a:cubicBezTo>
                  <a:pt x="1716654" y="33656"/>
                  <a:pt x="1418675" y="32575"/>
                  <a:pt x="1169126" y="18288"/>
                </a:cubicBezTo>
                <a:cubicBezTo>
                  <a:pt x="919577" y="4001"/>
                  <a:pt x="798537" y="16165"/>
                  <a:pt x="561703" y="18288"/>
                </a:cubicBezTo>
                <a:cubicBezTo>
                  <a:pt x="324869" y="20411"/>
                  <a:pt x="221395" y="-912"/>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Chart 1">
            <a:extLst>
              <a:ext uri="{FF2B5EF4-FFF2-40B4-BE49-F238E27FC236}">
                <a16:creationId xmlns:a16="http://schemas.microsoft.com/office/drawing/2014/main" id="{2DEFB9A1-3528-41DF-99A0-8CB3C4FAA7D0}"/>
              </a:ext>
            </a:extLst>
          </p:cNvPr>
          <p:cNvGraphicFramePr/>
          <p:nvPr>
            <p:extLst>
              <p:ext uri="{D42A27DB-BD31-4B8C-83A1-F6EECF244321}">
                <p14:modId xmlns:p14="http://schemas.microsoft.com/office/powerpoint/2010/main" val="52330444"/>
              </p:ext>
            </p:extLst>
          </p:nvPr>
        </p:nvGraphicFramePr>
        <p:xfrm>
          <a:off x="320040" y="3124200"/>
          <a:ext cx="11548872" cy="310286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740630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C05CBC3C-2E5A-4839-8B9B-2E5A6ADF0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27FF362-FC97-4BF5-949B-D4ADFA26E4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888549">
            <a:off x="-1059473" y="-1108988"/>
            <a:ext cx="7179830" cy="5226565"/>
          </a:xfrm>
          <a:custGeom>
            <a:avLst/>
            <a:gdLst>
              <a:gd name="connsiteX0" fmla="*/ 5217841 w 7179830"/>
              <a:gd name="connsiteY0" fmla="*/ 464824 h 5226565"/>
              <a:gd name="connsiteX1" fmla="*/ 5222490 w 7179830"/>
              <a:gd name="connsiteY1" fmla="*/ 464289 h 5226565"/>
              <a:gd name="connsiteX2" fmla="*/ 5216768 w 7179830"/>
              <a:gd name="connsiteY2" fmla="*/ 463394 h 5226565"/>
              <a:gd name="connsiteX3" fmla="*/ 5217841 w 7179830"/>
              <a:gd name="connsiteY3" fmla="*/ 464824 h 5226565"/>
              <a:gd name="connsiteX4" fmla="*/ 4945201 w 7179830"/>
              <a:gd name="connsiteY4" fmla="*/ 5226565 h 5226565"/>
              <a:gd name="connsiteX5" fmla="*/ 140449 w 7179830"/>
              <a:gd name="connsiteY5" fmla="*/ 2240811 h 5226565"/>
              <a:gd name="connsiteX6" fmla="*/ 232913 w 7179830"/>
              <a:gd name="connsiteY6" fmla="*/ 2052782 h 5226565"/>
              <a:gd name="connsiteX7" fmla="*/ 375714 w 7179830"/>
              <a:gd name="connsiteY7" fmla="*/ 1803205 h 5226565"/>
              <a:gd name="connsiteX8" fmla="*/ 1512756 w 7179830"/>
              <a:gd name="connsiteY8" fmla="*/ 638448 h 5226565"/>
              <a:gd name="connsiteX9" fmla="*/ 2902095 w 7179830"/>
              <a:gd name="connsiteY9" fmla="*/ 120440 h 5226565"/>
              <a:gd name="connsiteX10" fmla="*/ 2848453 w 7179830"/>
              <a:gd name="connsiteY10" fmla="*/ 125626 h 5226565"/>
              <a:gd name="connsiteX11" fmla="*/ 1837830 w 7179830"/>
              <a:gd name="connsiteY11" fmla="*/ 426203 h 5226565"/>
              <a:gd name="connsiteX12" fmla="*/ 214608 w 7179830"/>
              <a:gd name="connsiteY12" fmla="*/ 1882239 h 5226565"/>
              <a:gd name="connsiteX13" fmla="*/ 91317 w 7179830"/>
              <a:gd name="connsiteY13" fmla="*/ 2123701 h 5226565"/>
              <a:gd name="connsiteX14" fmla="*/ 64092 w 7179830"/>
              <a:gd name="connsiteY14" fmla="*/ 2193361 h 5226565"/>
              <a:gd name="connsiteX15" fmla="*/ 0 w 7179830"/>
              <a:gd name="connsiteY15" fmla="*/ 2153533 h 5226565"/>
              <a:gd name="connsiteX16" fmla="*/ 42834 w 7179830"/>
              <a:gd name="connsiteY16" fmla="*/ 2047277 h 5226565"/>
              <a:gd name="connsiteX17" fmla="*/ 923582 w 7179830"/>
              <a:gd name="connsiteY17" fmla="*/ 915600 h 5226565"/>
              <a:gd name="connsiteX18" fmla="*/ 2686989 w 7179830"/>
              <a:gd name="connsiteY18" fmla="*/ 73950 h 5226565"/>
              <a:gd name="connsiteX19" fmla="*/ 3059983 w 7179830"/>
              <a:gd name="connsiteY19" fmla="*/ 20308 h 5226565"/>
              <a:gd name="connsiteX20" fmla="*/ 3454435 w 7179830"/>
              <a:gd name="connsiteY20" fmla="*/ 1176 h 5226565"/>
              <a:gd name="connsiteX21" fmla="*/ 3923806 w 7179830"/>
              <a:gd name="connsiteY21" fmla="*/ 49990 h 5226565"/>
              <a:gd name="connsiteX22" fmla="*/ 5350874 w 7179830"/>
              <a:gd name="connsiteY22" fmla="*/ 426917 h 5226565"/>
              <a:gd name="connsiteX23" fmla="*/ 6607360 w 7179830"/>
              <a:gd name="connsiteY23" fmla="*/ 1075097 h 5226565"/>
              <a:gd name="connsiteX24" fmla="*/ 7110534 w 7179830"/>
              <a:gd name="connsiteY24" fmla="*/ 1541421 h 5226565"/>
              <a:gd name="connsiteX25" fmla="*/ 7179830 w 7179830"/>
              <a:gd name="connsiteY25" fmla="*/ 1630542 h 5226565"/>
              <a:gd name="connsiteX26" fmla="*/ 7136295 w 7179830"/>
              <a:gd name="connsiteY26" fmla="*/ 1700600 h 5226565"/>
              <a:gd name="connsiteX27" fmla="*/ 7131140 w 7179830"/>
              <a:gd name="connsiteY27" fmla="*/ 1693045 h 5226565"/>
              <a:gd name="connsiteX28" fmla="*/ 6577499 w 7179830"/>
              <a:gd name="connsiteY28" fmla="*/ 1148230 h 5226565"/>
              <a:gd name="connsiteX29" fmla="*/ 5494816 w 7179830"/>
              <a:gd name="connsiteY29" fmla="*/ 563527 h 5226565"/>
              <a:gd name="connsiteX30" fmla="*/ 5366967 w 7179830"/>
              <a:gd name="connsiteY30" fmla="*/ 514176 h 5226565"/>
              <a:gd name="connsiteX31" fmla="*/ 5244661 w 7179830"/>
              <a:gd name="connsiteY31" fmla="*/ 470725 h 5226565"/>
              <a:gd name="connsiteX32" fmla="*/ 5904822 w 7179830"/>
              <a:gd name="connsiteY32" fmla="*/ 815468 h 5226565"/>
              <a:gd name="connsiteX33" fmla="*/ 7015222 w 7179830"/>
              <a:gd name="connsiteY33" fmla="*/ 1815185 h 5226565"/>
              <a:gd name="connsiteX34" fmla="*/ 7040454 w 7179830"/>
              <a:gd name="connsiteY34" fmla="*/ 1854830 h 5226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179830" h="5226565">
                <a:moveTo>
                  <a:pt x="5217841" y="464824"/>
                </a:moveTo>
                <a:lnTo>
                  <a:pt x="5222490" y="464289"/>
                </a:lnTo>
                <a:lnTo>
                  <a:pt x="5216768" y="463394"/>
                </a:lnTo>
                <a:cubicBezTo>
                  <a:pt x="5216768" y="463394"/>
                  <a:pt x="5216768" y="464646"/>
                  <a:pt x="5217841" y="464824"/>
                </a:cubicBezTo>
                <a:close/>
                <a:moveTo>
                  <a:pt x="4945201" y="5226565"/>
                </a:moveTo>
                <a:lnTo>
                  <a:pt x="140449" y="2240811"/>
                </a:lnTo>
                <a:lnTo>
                  <a:pt x="232913" y="2052782"/>
                </a:lnTo>
                <a:cubicBezTo>
                  <a:pt x="277693" y="1968290"/>
                  <a:pt x="325201" y="1885054"/>
                  <a:pt x="375714" y="1803205"/>
                </a:cubicBezTo>
                <a:cubicBezTo>
                  <a:pt x="667528" y="1329721"/>
                  <a:pt x="1039629" y="935091"/>
                  <a:pt x="1512756" y="638448"/>
                </a:cubicBezTo>
                <a:cubicBezTo>
                  <a:pt x="1939392" y="370950"/>
                  <a:pt x="2405724" y="210560"/>
                  <a:pt x="2902095" y="120440"/>
                </a:cubicBezTo>
                <a:cubicBezTo>
                  <a:pt x="2884054" y="118134"/>
                  <a:pt x="2865727" y="119904"/>
                  <a:pt x="2848453" y="125626"/>
                </a:cubicBezTo>
                <a:cubicBezTo>
                  <a:pt x="2498704" y="175943"/>
                  <a:pt x="2158217" y="277201"/>
                  <a:pt x="1837830" y="426203"/>
                </a:cubicBezTo>
                <a:cubicBezTo>
                  <a:pt x="1147094" y="744660"/>
                  <a:pt x="593502" y="1217071"/>
                  <a:pt x="214608" y="1882239"/>
                </a:cubicBezTo>
                <a:cubicBezTo>
                  <a:pt x="169441" y="1960776"/>
                  <a:pt x="128308" y="2041369"/>
                  <a:pt x="91317" y="2123701"/>
                </a:cubicBezTo>
                <a:lnTo>
                  <a:pt x="64092" y="2193361"/>
                </a:lnTo>
                <a:lnTo>
                  <a:pt x="0" y="2153533"/>
                </a:lnTo>
                <a:lnTo>
                  <a:pt x="42834" y="2047277"/>
                </a:lnTo>
                <a:cubicBezTo>
                  <a:pt x="241792" y="1615775"/>
                  <a:pt x="541268" y="1241591"/>
                  <a:pt x="923582" y="915600"/>
                </a:cubicBezTo>
                <a:cubicBezTo>
                  <a:pt x="1435331" y="478415"/>
                  <a:pt x="2028081" y="205375"/>
                  <a:pt x="2686989" y="73950"/>
                </a:cubicBezTo>
                <a:cubicBezTo>
                  <a:pt x="2810367" y="49274"/>
                  <a:pt x="2934818" y="32466"/>
                  <a:pt x="3059983" y="20308"/>
                </a:cubicBezTo>
                <a:cubicBezTo>
                  <a:pt x="3185149" y="8148"/>
                  <a:pt x="3308706" y="2963"/>
                  <a:pt x="3454435" y="1176"/>
                </a:cubicBezTo>
                <a:cubicBezTo>
                  <a:pt x="3599805" y="-5977"/>
                  <a:pt x="3761985" y="20665"/>
                  <a:pt x="3923806" y="49990"/>
                </a:cubicBezTo>
                <a:cubicBezTo>
                  <a:pt x="4409449" y="137964"/>
                  <a:pt x="4886867" y="257228"/>
                  <a:pt x="5350874" y="426917"/>
                </a:cubicBezTo>
                <a:cubicBezTo>
                  <a:pt x="5797001" y="589991"/>
                  <a:pt x="6223101" y="792223"/>
                  <a:pt x="6607360" y="1075097"/>
                </a:cubicBezTo>
                <a:cubicBezTo>
                  <a:pt x="6794438" y="1212779"/>
                  <a:pt x="6965102" y="1365689"/>
                  <a:pt x="7110534" y="1541421"/>
                </a:cubicBezTo>
                <a:lnTo>
                  <a:pt x="7179830" y="1630542"/>
                </a:lnTo>
                <a:lnTo>
                  <a:pt x="7136295" y="1700600"/>
                </a:lnTo>
                <a:lnTo>
                  <a:pt x="7131140" y="1693045"/>
                </a:lnTo>
                <a:cubicBezTo>
                  <a:pt x="6977874" y="1483026"/>
                  <a:pt x="6788448" y="1305671"/>
                  <a:pt x="6577499" y="1148230"/>
                </a:cubicBezTo>
                <a:cubicBezTo>
                  <a:pt x="6245452" y="900401"/>
                  <a:pt x="5878538" y="716408"/>
                  <a:pt x="5494816" y="563527"/>
                </a:cubicBezTo>
                <a:cubicBezTo>
                  <a:pt x="5452491" y="546487"/>
                  <a:pt x="5409881" y="530036"/>
                  <a:pt x="5366967" y="514176"/>
                </a:cubicBezTo>
                <a:cubicBezTo>
                  <a:pt x="5326377" y="499156"/>
                  <a:pt x="5285430" y="485210"/>
                  <a:pt x="5244661" y="470725"/>
                </a:cubicBezTo>
                <a:cubicBezTo>
                  <a:pt x="5471517" y="572127"/>
                  <a:pt x="5691970" y="687263"/>
                  <a:pt x="5904822" y="815468"/>
                </a:cubicBezTo>
                <a:cubicBezTo>
                  <a:pt x="6336645" y="1080104"/>
                  <a:pt x="6718758" y="1400351"/>
                  <a:pt x="7015222" y="1815185"/>
                </a:cubicBezTo>
                <a:lnTo>
                  <a:pt x="7040454" y="1854830"/>
                </a:lnTo>
                <a:close/>
              </a:path>
            </a:pathLst>
          </a:custGeom>
          <a:solidFill>
            <a:schemeClr val="accent2"/>
          </a:solidFill>
          <a:ln w="12700"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D140CCC4-DE9B-A339-8B8D-F8548A83FE56}"/>
              </a:ext>
            </a:extLst>
          </p:cNvPr>
          <p:cNvSpPr>
            <a:spLocks noGrp="1"/>
          </p:cNvSpPr>
          <p:nvPr>
            <p:ph type="title"/>
          </p:nvPr>
        </p:nvSpPr>
        <p:spPr>
          <a:xfrm>
            <a:off x="841246" y="673770"/>
            <a:ext cx="3644489" cy="2414488"/>
          </a:xfrm>
        </p:spPr>
        <p:txBody>
          <a:bodyPr anchor="t">
            <a:normAutofit/>
          </a:bodyPr>
          <a:lstStyle/>
          <a:p>
            <a:r>
              <a:rPr lang="en-US" sz="5000">
                <a:solidFill>
                  <a:srgbClr val="FFFFFF"/>
                </a:solidFill>
              </a:rPr>
              <a:t>Key learnings from the data</a:t>
            </a:r>
          </a:p>
        </p:txBody>
      </p:sp>
      <p:sp>
        <p:nvSpPr>
          <p:cNvPr id="3" name="Content Placeholder 2">
            <a:extLst>
              <a:ext uri="{FF2B5EF4-FFF2-40B4-BE49-F238E27FC236}">
                <a16:creationId xmlns:a16="http://schemas.microsoft.com/office/drawing/2014/main" id="{E76D6565-2997-4DF1-6EE2-9549DC0CC63A}"/>
              </a:ext>
            </a:extLst>
          </p:cNvPr>
          <p:cNvSpPr>
            <a:spLocks noGrp="1"/>
          </p:cNvSpPr>
          <p:nvPr>
            <p:ph idx="1"/>
          </p:nvPr>
        </p:nvSpPr>
        <p:spPr>
          <a:xfrm>
            <a:off x="6095999" y="882315"/>
            <a:ext cx="5254754" cy="5294647"/>
          </a:xfrm>
        </p:spPr>
        <p:txBody>
          <a:bodyPr>
            <a:normAutofit/>
          </a:bodyPr>
          <a:lstStyle/>
          <a:p>
            <a:r>
              <a:rPr lang="en-US" sz="2000"/>
              <a:t>More similarities than differences among newer members in these countries in age, nativity, education, work experience</a:t>
            </a:r>
          </a:p>
          <a:p>
            <a:r>
              <a:rPr lang="en-US" sz="2000"/>
              <a:t>Attracted to religious life by call from God, prayer, community life</a:t>
            </a:r>
          </a:p>
          <a:p>
            <a:r>
              <a:rPr lang="en-US" sz="2000"/>
              <a:t>Attracted to their institute by its spirituality, prayer, community life</a:t>
            </a:r>
          </a:p>
          <a:p>
            <a:r>
              <a:rPr lang="en-US" sz="2000"/>
              <a:t>Influenced by prayer life, community life, charism, and ministries</a:t>
            </a:r>
          </a:p>
          <a:p>
            <a:r>
              <a:rPr lang="en-US" sz="2000"/>
              <a:t>Prefer living with members of different ages, cultures, &amp; ministries</a:t>
            </a:r>
          </a:p>
          <a:p>
            <a:r>
              <a:rPr lang="en-US" sz="2000"/>
              <a:t>Institute excels at community life, prayer, and relationships</a:t>
            </a:r>
          </a:p>
          <a:p>
            <a:r>
              <a:rPr lang="en-US" sz="2000"/>
              <a:t>Institute could do better at promoting vocations and preparing new members for ministry</a:t>
            </a:r>
          </a:p>
          <a:p>
            <a:endParaRPr lang="en-US" sz="2000"/>
          </a:p>
        </p:txBody>
      </p:sp>
    </p:spTree>
    <p:extLst>
      <p:ext uri="{BB962C8B-B14F-4D97-AF65-F5344CB8AC3E}">
        <p14:creationId xmlns:p14="http://schemas.microsoft.com/office/powerpoint/2010/main" val="13696502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B5341DC-7338-3F7E-DAF6-A40335474DDC}"/>
            </a:ext>
          </a:extLst>
        </p:cNvPr>
        <p:cNvGrpSpPr/>
        <p:nvPr/>
      </p:nvGrpSpPr>
      <p:grpSpPr>
        <a:xfrm>
          <a:off x="0" y="0"/>
          <a:ext cx="0" cy="0"/>
          <a:chOff x="0" y="0"/>
          <a:chExt cx="0" cy="0"/>
        </a:xfrm>
      </p:grpSpPr>
      <p:sp>
        <p:nvSpPr>
          <p:cNvPr id="39" name="Rectangle 38">
            <a:extLst>
              <a:ext uri="{FF2B5EF4-FFF2-40B4-BE49-F238E27FC236}">
                <a16:creationId xmlns:a16="http://schemas.microsoft.com/office/drawing/2014/main" id="{1A3C89F8-0D2F-47FF-B903-151248265F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81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C30D035A-DCFE-C416-4782-2A5869D1159C}"/>
              </a:ext>
            </a:extLst>
          </p:cNvPr>
          <p:cNvSpPr>
            <a:spLocks noGrp="1"/>
          </p:cNvSpPr>
          <p:nvPr>
            <p:ph type="title"/>
          </p:nvPr>
        </p:nvSpPr>
        <p:spPr>
          <a:xfrm>
            <a:off x="3880430" y="583345"/>
            <a:ext cx="7160357" cy="4164820"/>
          </a:xfrm>
        </p:spPr>
        <p:txBody>
          <a:bodyPr vert="horz" lIns="91440" tIns="45720" rIns="91440" bIns="45720" rtlCol="0" anchor="t">
            <a:normAutofit/>
          </a:bodyPr>
          <a:lstStyle/>
          <a:p>
            <a:pPr algn="r"/>
            <a:r>
              <a:rPr lang="en-US" sz="8000" kern="1200">
                <a:solidFill>
                  <a:srgbClr val="FFFFFF"/>
                </a:solidFill>
                <a:latin typeface="+mj-lt"/>
                <a:ea typeface="+mj-ea"/>
                <a:cs typeface="+mj-cs"/>
              </a:rPr>
              <a:t>Experiences from the </a:t>
            </a:r>
            <a:br>
              <a:rPr lang="en-US" sz="8000" kern="1200">
                <a:solidFill>
                  <a:srgbClr val="FFFFFF"/>
                </a:solidFill>
                <a:latin typeface="+mj-lt"/>
                <a:ea typeface="+mj-ea"/>
                <a:cs typeface="+mj-cs"/>
              </a:rPr>
            </a:br>
            <a:r>
              <a:rPr lang="en-US" sz="8000" kern="1200">
                <a:solidFill>
                  <a:srgbClr val="FFFFFF"/>
                </a:solidFill>
                <a:latin typeface="+mj-lt"/>
                <a:ea typeface="+mj-ea"/>
                <a:cs typeface="+mj-cs"/>
              </a:rPr>
              <a:t>Global South</a:t>
            </a:r>
            <a:endParaRPr lang="en-US" sz="8000" kern="1200" dirty="0">
              <a:solidFill>
                <a:srgbClr val="FFFFFF"/>
              </a:solidFill>
              <a:latin typeface="+mj-lt"/>
              <a:ea typeface="+mj-ea"/>
              <a:cs typeface="+mj-cs"/>
            </a:endParaRPr>
          </a:p>
        </p:txBody>
      </p:sp>
      <p:sp>
        <p:nvSpPr>
          <p:cNvPr id="41" name="Graphic 13">
            <a:extLst>
              <a:ext uri="{FF2B5EF4-FFF2-40B4-BE49-F238E27FC236}">
                <a16:creationId xmlns:a16="http://schemas.microsoft.com/office/drawing/2014/main" id="{C5CB530E-515E-412C-9DF1-5F8FFBD6F3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4359" y="583345"/>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rgbClr val="FFFFFF"/>
          </a:solidFill>
          <a:ln w="603" cap="flat">
            <a:noFill/>
            <a:prstDash val="solid"/>
            <a:miter/>
          </a:ln>
        </p:spPr>
        <p:txBody>
          <a:bodyPr rtlCol="0" anchor="ctr"/>
          <a:lstStyle/>
          <a:p>
            <a:endParaRPr lang="en-US">
              <a:solidFill>
                <a:srgbClr val="FFFFFF"/>
              </a:solidFill>
            </a:endParaRPr>
          </a:p>
        </p:txBody>
      </p:sp>
      <p:sp>
        <p:nvSpPr>
          <p:cNvPr id="43" name="Graphic 12">
            <a:extLst>
              <a:ext uri="{FF2B5EF4-FFF2-40B4-BE49-F238E27FC236}">
                <a16:creationId xmlns:a16="http://schemas.microsoft.com/office/drawing/2014/main" id="{712D4376-A578-4FF1-94FC-245E7A6A48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33139" y="812640"/>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endParaRPr lang="en-US">
              <a:solidFill>
                <a:srgbClr val="FFFFFF"/>
              </a:solidFill>
            </a:endParaRPr>
          </a:p>
        </p:txBody>
      </p:sp>
      <p:sp>
        <p:nvSpPr>
          <p:cNvPr id="45" name="Graphic 15">
            <a:extLst>
              <a:ext uri="{FF2B5EF4-FFF2-40B4-BE49-F238E27FC236}">
                <a16:creationId xmlns:a16="http://schemas.microsoft.com/office/drawing/2014/main" id="{AEA7509D-F04F-40CB-A0B3-EEF16499C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8819" y="1037066"/>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rgbClr val="FFFFFF"/>
          </a:solidFill>
          <a:ln w="610" cap="flat">
            <a:noFill/>
            <a:prstDash val="solid"/>
            <a:miter/>
          </a:ln>
        </p:spPr>
        <p:txBody>
          <a:bodyPr rtlCol="0" anchor="ctr"/>
          <a:lstStyle/>
          <a:p>
            <a:endParaRPr lang="en-US">
              <a:solidFill>
                <a:srgbClr val="FFFFFF"/>
              </a:solidFill>
            </a:endParaRPr>
          </a:p>
        </p:txBody>
      </p:sp>
      <p:cxnSp>
        <p:nvCxnSpPr>
          <p:cNvPr id="47" name="Straight Connector 46">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56114" y="3503032"/>
            <a:ext cx="0" cy="3346090"/>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
        <p:nvSpPr>
          <p:cNvPr id="49" name="Graphic 22">
            <a:extLst>
              <a:ext uri="{FF2B5EF4-FFF2-40B4-BE49-F238E27FC236}">
                <a16:creationId xmlns:a16="http://schemas.microsoft.com/office/drawing/2014/main" id="{508BEF50-7B1E-49A4-BC19-5F4F1D755E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36425" y="5636680"/>
            <a:ext cx="151536" cy="151536"/>
          </a:xfrm>
          <a:custGeom>
            <a:avLst/>
            <a:gdLst>
              <a:gd name="connsiteX0" fmla="*/ 141251 w 151536"/>
              <a:gd name="connsiteY0" fmla="*/ 65483 h 151536"/>
              <a:gd name="connsiteX1" fmla="*/ 86053 w 151536"/>
              <a:gd name="connsiteY1" fmla="*/ 65483 h 151536"/>
              <a:gd name="connsiteX2" fmla="*/ 86053 w 151536"/>
              <a:gd name="connsiteY2" fmla="*/ 10285 h 151536"/>
              <a:gd name="connsiteX3" fmla="*/ 75768 w 151536"/>
              <a:gd name="connsiteY3" fmla="*/ 0 h 151536"/>
              <a:gd name="connsiteX4" fmla="*/ 65483 w 151536"/>
              <a:gd name="connsiteY4" fmla="*/ 10285 h 151536"/>
              <a:gd name="connsiteX5" fmla="*/ 65483 w 151536"/>
              <a:gd name="connsiteY5" fmla="*/ 65483 h 151536"/>
              <a:gd name="connsiteX6" fmla="*/ 10285 w 151536"/>
              <a:gd name="connsiteY6" fmla="*/ 65483 h 151536"/>
              <a:gd name="connsiteX7" fmla="*/ 0 w 151536"/>
              <a:gd name="connsiteY7" fmla="*/ 75768 h 151536"/>
              <a:gd name="connsiteX8" fmla="*/ 10285 w 151536"/>
              <a:gd name="connsiteY8" fmla="*/ 86053 h 151536"/>
              <a:gd name="connsiteX9" fmla="*/ 65483 w 151536"/>
              <a:gd name="connsiteY9" fmla="*/ 86053 h 151536"/>
              <a:gd name="connsiteX10" fmla="*/ 65483 w 151536"/>
              <a:gd name="connsiteY10" fmla="*/ 141251 h 151536"/>
              <a:gd name="connsiteX11" fmla="*/ 75768 w 151536"/>
              <a:gd name="connsiteY11" fmla="*/ 151536 h 151536"/>
              <a:gd name="connsiteX12" fmla="*/ 86053 w 151536"/>
              <a:gd name="connsiteY12" fmla="*/ 141251 h 151536"/>
              <a:gd name="connsiteX13" fmla="*/ 86053 w 151536"/>
              <a:gd name="connsiteY13" fmla="*/ 86053 h 151536"/>
              <a:gd name="connsiteX14" fmla="*/ 141251 w 151536"/>
              <a:gd name="connsiteY14" fmla="*/ 86053 h 151536"/>
              <a:gd name="connsiteX15" fmla="*/ 151536 w 151536"/>
              <a:gd name="connsiteY15" fmla="*/ 75768 h 151536"/>
              <a:gd name="connsiteX16" fmla="*/ 141251 w 151536"/>
              <a:gd name="connsiteY16" fmla="*/ 65483 h 151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1536" h="151536">
                <a:moveTo>
                  <a:pt x="141251" y="65483"/>
                </a:moveTo>
                <a:lnTo>
                  <a:pt x="86053" y="65483"/>
                </a:lnTo>
                <a:lnTo>
                  <a:pt x="86053" y="10285"/>
                </a:lnTo>
                <a:cubicBezTo>
                  <a:pt x="86053" y="4605"/>
                  <a:pt x="81448" y="0"/>
                  <a:pt x="75768" y="0"/>
                </a:cubicBezTo>
                <a:cubicBezTo>
                  <a:pt x="70088" y="0"/>
                  <a:pt x="65483" y="4605"/>
                  <a:pt x="65483" y="10285"/>
                </a:cubicBezTo>
                <a:lnTo>
                  <a:pt x="65483" y="65483"/>
                </a:lnTo>
                <a:lnTo>
                  <a:pt x="10285" y="65483"/>
                </a:lnTo>
                <a:cubicBezTo>
                  <a:pt x="4605" y="65483"/>
                  <a:pt x="0" y="70088"/>
                  <a:pt x="0" y="75768"/>
                </a:cubicBezTo>
                <a:cubicBezTo>
                  <a:pt x="0" y="81448"/>
                  <a:pt x="4605" y="86053"/>
                  <a:pt x="10285" y="86053"/>
                </a:cubicBezTo>
                <a:lnTo>
                  <a:pt x="65483" y="86053"/>
                </a:lnTo>
                <a:lnTo>
                  <a:pt x="65483" y="141251"/>
                </a:lnTo>
                <a:cubicBezTo>
                  <a:pt x="65483" y="146931"/>
                  <a:pt x="70088" y="151536"/>
                  <a:pt x="75768" y="151536"/>
                </a:cubicBezTo>
                <a:cubicBezTo>
                  <a:pt x="81448" y="151536"/>
                  <a:pt x="86053" y="146931"/>
                  <a:pt x="86053" y="141251"/>
                </a:cubicBezTo>
                <a:lnTo>
                  <a:pt x="86053" y="86053"/>
                </a:lnTo>
                <a:lnTo>
                  <a:pt x="141251" y="86053"/>
                </a:lnTo>
                <a:cubicBezTo>
                  <a:pt x="146931" y="86053"/>
                  <a:pt x="151536" y="81448"/>
                  <a:pt x="151536" y="75768"/>
                </a:cubicBezTo>
                <a:cubicBezTo>
                  <a:pt x="151536" y="70088"/>
                  <a:pt x="146931" y="65483"/>
                  <a:pt x="141251" y="65483"/>
                </a:cubicBezTo>
                <a:close/>
              </a:path>
            </a:pathLst>
          </a:custGeom>
          <a:solidFill>
            <a:srgbClr val="FFFFFF"/>
          </a:solidFill>
          <a:ln w="646" cap="flat">
            <a:noFill/>
            <a:prstDash val="solid"/>
            <a:miter/>
          </a:ln>
        </p:spPr>
        <p:txBody>
          <a:bodyPr rtlCol="0" anchor="ctr"/>
          <a:lstStyle/>
          <a:p>
            <a:endParaRPr lang="en-US">
              <a:solidFill>
                <a:srgbClr val="FFFFFF"/>
              </a:solidFill>
            </a:endParaRPr>
          </a:p>
        </p:txBody>
      </p:sp>
      <p:sp>
        <p:nvSpPr>
          <p:cNvPr id="51" name="Graphic 23">
            <a:extLst>
              <a:ext uri="{FF2B5EF4-FFF2-40B4-BE49-F238E27FC236}">
                <a16:creationId xmlns:a16="http://schemas.microsoft.com/office/drawing/2014/main" id="{3FBAD350-5664-4811-A208-657FB882D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45175" y="6096759"/>
            <a:ext cx="108625" cy="108625"/>
          </a:xfrm>
          <a:custGeom>
            <a:avLst/>
            <a:gdLst>
              <a:gd name="connsiteX0" fmla="*/ 54313 w 108625"/>
              <a:gd name="connsiteY0" fmla="*/ 16053 h 108625"/>
              <a:gd name="connsiteX1" fmla="*/ 92572 w 108625"/>
              <a:gd name="connsiteY1" fmla="*/ 54313 h 108625"/>
              <a:gd name="connsiteX2" fmla="*/ 54313 w 108625"/>
              <a:gd name="connsiteY2" fmla="*/ 92572 h 108625"/>
              <a:gd name="connsiteX3" fmla="*/ 16053 w 108625"/>
              <a:gd name="connsiteY3" fmla="*/ 54313 h 108625"/>
              <a:gd name="connsiteX4" fmla="*/ 54313 w 108625"/>
              <a:gd name="connsiteY4" fmla="*/ 16053 h 108625"/>
              <a:gd name="connsiteX5" fmla="*/ 54313 w 108625"/>
              <a:gd name="connsiteY5" fmla="*/ 0 h 108625"/>
              <a:gd name="connsiteX6" fmla="*/ 0 w 108625"/>
              <a:gd name="connsiteY6" fmla="*/ 54313 h 108625"/>
              <a:gd name="connsiteX7" fmla="*/ 54313 w 108625"/>
              <a:gd name="connsiteY7" fmla="*/ 108625 h 108625"/>
              <a:gd name="connsiteX8" fmla="*/ 108625 w 108625"/>
              <a:gd name="connsiteY8" fmla="*/ 54313 h 108625"/>
              <a:gd name="connsiteX9" fmla="*/ 54313 w 108625"/>
              <a:gd name="connsiteY9" fmla="*/ 0 h 10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625" h="108625">
                <a:moveTo>
                  <a:pt x="54313" y="16053"/>
                </a:moveTo>
                <a:cubicBezTo>
                  <a:pt x="75442" y="16053"/>
                  <a:pt x="92572" y="33182"/>
                  <a:pt x="92572" y="54313"/>
                </a:cubicBezTo>
                <a:cubicBezTo>
                  <a:pt x="92572" y="75442"/>
                  <a:pt x="75442" y="92572"/>
                  <a:pt x="54313" y="92572"/>
                </a:cubicBezTo>
                <a:cubicBezTo>
                  <a:pt x="33182" y="92572"/>
                  <a:pt x="16053" y="75442"/>
                  <a:pt x="16053" y="54313"/>
                </a:cubicBezTo>
                <a:cubicBezTo>
                  <a:pt x="16074" y="33191"/>
                  <a:pt x="33191" y="16074"/>
                  <a:pt x="54313" y="16053"/>
                </a:cubicBezTo>
                <a:moveTo>
                  <a:pt x="54313" y="0"/>
                </a:moveTo>
                <a:cubicBezTo>
                  <a:pt x="24317" y="0"/>
                  <a:pt x="0" y="24317"/>
                  <a:pt x="0" y="54313"/>
                </a:cubicBezTo>
                <a:cubicBezTo>
                  <a:pt x="0" y="84309"/>
                  <a:pt x="24317" y="108625"/>
                  <a:pt x="54313" y="108625"/>
                </a:cubicBezTo>
                <a:cubicBezTo>
                  <a:pt x="84309" y="108625"/>
                  <a:pt x="108625" y="84309"/>
                  <a:pt x="108625" y="54313"/>
                </a:cubicBezTo>
                <a:cubicBezTo>
                  <a:pt x="108625" y="24317"/>
                  <a:pt x="84309" y="0"/>
                  <a:pt x="54313" y="0"/>
                </a:cubicBezTo>
                <a:close/>
              </a:path>
            </a:pathLst>
          </a:custGeom>
          <a:solidFill>
            <a:srgbClr val="FFFFFF"/>
          </a:solidFill>
          <a:ln w="516" cap="flat">
            <a:noFill/>
            <a:prstDash val="solid"/>
            <a:miter/>
          </a:ln>
        </p:spPr>
        <p:txBody>
          <a:bodyPr rtlCol="0" anchor="ctr"/>
          <a:lstStyle/>
          <a:p>
            <a:endParaRPr lang="en-US">
              <a:solidFill>
                <a:srgbClr val="FFFFFF"/>
              </a:solidFill>
            </a:endParaRPr>
          </a:p>
        </p:txBody>
      </p:sp>
      <p:sp>
        <p:nvSpPr>
          <p:cNvPr id="53" name="Graphic 21">
            <a:extLst>
              <a:ext uri="{FF2B5EF4-FFF2-40B4-BE49-F238E27FC236}">
                <a16:creationId xmlns:a16="http://schemas.microsoft.com/office/drawing/2014/main" id="{C39ADB8F-D187-49D7-BDCF-C1B6DC7270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54288" y="6238029"/>
            <a:ext cx="95759" cy="95759"/>
          </a:xfrm>
          <a:custGeom>
            <a:avLst/>
            <a:gdLst>
              <a:gd name="connsiteX0" fmla="*/ 95759 w 95759"/>
              <a:gd name="connsiteY0" fmla="*/ 47880 h 95759"/>
              <a:gd name="connsiteX1" fmla="*/ 47880 w 95759"/>
              <a:gd name="connsiteY1" fmla="*/ 95759 h 95759"/>
              <a:gd name="connsiteX2" fmla="*/ 0 w 95759"/>
              <a:gd name="connsiteY2" fmla="*/ 47880 h 95759"/>
              <a:gd name="connsiteX3" fmla="*/ 47880 w 95759"/>
              <a:gd name="connsiteY3" fmla="*/ 0 h 95759"/>
              <a:gd name="connsiteX4" fmla="*/ 95759 w 95759"/>
              <a:gd name="connsiteY4" fmla="*/ 47880 h 95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759" h="95759">
                <a:moveTo>
                  <a:pt x="95759" y="47880"/>
                </a:moveTo>
                <a:cubicBezTo>
                  <a:pt x="95759" y="74323"/>
                  <a:pt x="74323" y="95759"/>
                  <a:pt x="47880" y="95759"/>
                </a:cubicBezTo>
                <a:cubicBezTo>
                  <a:pt x="21436" y="95759"/>
                  <a:pt x="0" y="74323"/>
                  <a:pt x="0" y="47880"/>
                </a:cubicBezTo>
                <a:cubicBezTo>
                  <a:pt x="0" y="21436"/>
                  <a:pt x="21436" y="0"/>
                  <a:pt x="47880" y="0"/>
                </a:cubicBezTo>
                <a:cubicBezTo>
                  <a:pt x="74323" y="0"/>
                  <a:pt x="95759" y="21436"/>
                  <a:pt x="95759" y="47880"/>
                </a:cubicBezTo>
                <a:close/>
              </a:path>
            </a:pathLst>
          </a:custGeom>
          <a:solidFill>
            <a:srgbClr val="FFFFFF"/>
          </a:solidFill>
          <a:ln w="469" cap="flat">
            <a:noFill/>
            <a:prstDash val="solid"/>
            <a:miter/>
          </a:ln>
        </p:spPr>
        <p:txBody>
          <a:bodyPr rtlCol="0" anchor="ctr"/>
          <a:lstStyle/>
          <a:p>
            <a:endParaRPr lang="en-US">
              <a:solidFill>
                <a:srgbClr val="FFFFFF"/>
              </a:solidFill>
            </a:endParaRPr>
          </a:p>
        </p:txBody>
      </p:sp>
    </p:spTree>
    <p:extLst>
      <p:ext uri="{BB962C8B-B14F-4D97-AF65-F5344CB8AC3E}">
        <p14:creationId xmlns:p14="http://schemas.microsoft.com/office/powerpoint/2010/main" val="53750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06086" y="656371"/>
            <a:ext cx="8791575" cy="1128468"/>
          </a:xfrm>
        </p:spPr>
        <p:txBody>
          <a:bodyPr>
            <a:normAutofit/>
          </a:bodyPr>
          <a:lstStyle/>
          <a:p>
            <a:r>
              <a:rPr lang="en-US" sz="3600" dirty="0">
                <a:solidFill>
                  <a:schemeClr val="bg1"/>
                </a:solidFill>
              </a:rPr>
              <a:t>New Entrants to Religious Life in Kenya</a:t>
            </a:r>
          </a:p>
        </p:txBody>
      </p:sp>
      <p:sp>
        <p:nvSpPr>
          <p:cNvPr id="3" name="Subtitle 2"/>
          <p:cNvSpPr>
            <a:spLocks noGrp="1"/>
          </p:cNvSpPr>
          <p:nvPr>
            <p:ph type="subTitle" idx="1"/>
          </p:nvPr>
        </p:nvSpPr>
        <p:spPr>
          <a:xfrm>
            <a:off x="1876424" y="1916723"/>
            <a:ext cx="8791575" cy="4607169"/>
          </a:xfrm>
          <a:solidFill>
            <a:schemeClr val="bg2">
              <a:lumMod val="20000"/>
              <a:lumOff val="80000"/>
            </a:schemeClr>
          </a:solidFill>
        </p:spPr>
        <p:txBody>
          <a:bodyPr>
            <a:noAutofit/>
          </a:bodyPr>
          <a:lstStyle/>
          <a:p>
            <a:pPr algn="just"/>
            <a:r>
              <a:rPr lang="en-US" sz="2400" cap="none" dirty="0">
                <a:solidFill>
                  <a:schemeClr val="bg1"/>
                </a:solidFill>
              </a:rPr>
              <a:t>Religious life in Kenya is still prevalent among young people. The majority tend to join a religious institute after high school. In 2017 and early 2018, a survey was distributed to different formation houses to collect data from new entrants to religious life in Kenya. In total, 500 surveys were shared with individual aspirants/candidates/postulants of different congregations through their formatters. Of these 500 identified women and men, 407 responded to the survey.  This represents a response rate of 81 percent of the entrance class of 2017 in Kenya. </a:t>
            </a:r>
          </a:p>
        </p:txBody>
      </p:sp>
    </p:spTree>
    <p:extLst>
      <p:ext uri="{BB962C8B-B14F-4D97-AF65-F5344CB8AC3E}">
        <p14:creationId xmlns:p14="http://schemas.microsoft.com/office/powerpoint/2010/main" val="15055539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94009" y="0"/>
            <a:ext cx="8791575" cy="1128468"/>
          </a:xfrm>
        </p:spPr>
        <p:txBody>
          <a:bodyPr>
            <a:normAutofit/>
          </a:bodyPr>
          <a:lstStyle/>
          <a:p>
            <a:r>
              <a:rPr lang="en-US" sz="3600" dirty="0"/>
              <a:t>New Entrants to Religious Life in Kenya</a:t>
            </a:r>
          </a:p>
        </p:txBody>
      </p:sp>
      <p:sp>
        <p:nvSpPr>
          <p:cNvPr id="3" name="Subtitle 2"/>
          <p:cNvSpPr>
            <a:spLocks noGrp="1"/>
          </p:cNvSpPr>
          <p:nvPr>
            <p:ph type="subTitle" idx="1"/>
          </p:nvPr>
        </p:nvSpPr>
        <p:spPr>
          <a:xfrm>
            <a:off x="1981932" y="1055078"/>
            <a:ext cx="8791575" cy="5108330"/>
          </a:xfrm>
        </p:spPr>
        <p:txBody>
          <a:bodyPr>
            <a:noAutofit/>
          </a:bodyPr>
          <a:lstStyle/>
          <a:p>
            <a:r>
              <a:rPr lang="en-US" sz="2400" cap="none" dirty="0">
                <a:solidFill>
                  <a:schemeClr val="bg1"/>
                </a:solidFill>
              </a:rPr>
              <a:t>In the study of women and men entering religious life in Kenya, in 2017 a total of 500 surveys were distributed, out of which 407 were duly completed. We gathered information about the characteristics and experiences of these men and women, using a similar questionnaire and methodology to that used for “the entrance class of 2016” survey, which the Center for Applied Research in Applied Research in the Apostolate (CARA) conducted among U.S. religious institutes. The report relies entirely on quantitative and qualitative responses that were contained in the survey. Where possible a comparison has been made between Kenyan responses and those of the US in 2016 (Ngundo &amp; Gautier, 2017)</a:t>
            </a:r>
          </a:p>
          <a:p>
            <a:endParaRPr lang="en-US" cap="none" dirty="0"/>
          </a:p>
          <a:p>
            <a:endParaRPr lang="en-US" dirty="0"/>
          </a:p>
          <a:p>
            <a:r>
              <a:rPr lang="en-US" dirty="0"/>
              <a:t>\</a:t>
            </a:r>
            <a:endParaRPr lang="en-US" sz="2400" cap="none" dirty="0"/>
          </a:p>
        </p:txBody>
      </p:sp>
    </p:spTree>
    <p:extLst>
      <p:ext uri="{BB962C8B-B14F-4D97-AF65-F5344CB8AC3E}">
        <p14:creationId xmlns:p14="http://schemas.microsoft.com/office/powerpoint/2010/main" val="6328832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accent4">
                    <a:lumMod val="50000"/>
                  </a:schemeClr>
                </a:solidFill>
              </a:rPr>
              <a:t>Characteristics of Respondents</a:t>
            </a:r>
          </a:p>
        </p:txBody>
      </p:sp>
      <p:graphicFrame>
        <p:nvGraphicFramePr>
          <p:cNvPr id="4" name="Content Placeholder 3"/>
          <p:cNvGraphicFramePr>
            <a:graphicFrameLocks noGrp="1"/>
          </p:cNvGraphicFramePr>
          <p:nvPr>
            <p:ph idx="1"/>
          </p:nvPr>
        </p:nvGraphicFramePr>
        <p:xfrm>
          <a:off x="1141413" y="1866179"/>
          <a:ext cx="9231023" cy="4018362"/>
        </p:xfrm>
        <a:graphic>
          <a:graphicData uri="http://schemas.openxmlformats.org/drawingml/2006/chart">
            <c:chart xmlns:c="http://schemas.openxmlformats.org/drawingml/2006/chart" xmlns:r="http://schemas.openxmlformats.org/officeDocument/2006/relationships" r:id="rId2"/>
          </a:graphicData>
        </a:graphic>
      </p:graphicFrame>
      <p:cxnSp>
        <p:nvCxnSpPr>
          <p:cNvPr id="6" name="Straight Arrow Connector 5"/>
          <p:cNvCxnSpPr/>
          <p:nvPr/>
        </p:nvCxnSpPr>
        <p:spPr>
          <a:xfrm flipH="1">
            <a:off x="5756924" y="5144655"/>
            <a:ext cx="18472" cy="554182"/>
          </a:xfrm>
          <a:prstGeom prst="straightConnector1">
            <a:avLst/>
          </a:prstGeom>
          <a:ln w="38100">
            <a:headEnd type="triangle"/>
            <a:tailEnd type="triangle"/>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34186115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FF0000"/>
                </a:solidFill>
              </a:rPr>
              <a:t>Catholic Status</a:t>
            </a:r>
          </a:p>
        </p:txBody>
      </p:sp>
      <p:sp>
        <p:nvSpPr>
          <p:cNvPr id="3" name="Content Placeholder 2"/>
          <p:cNvSpPr>
            <a:spLocks noGrp="1"/>
          </p:cNvSpPr>
          <p:nvPr>
            <p:ph idx="1"/>
          </p:nvPr>
        </p:nvSpPr>
        <p:spPr/>
        <p:txBody>
          <a:bodyPr/>
          <a:lstStyle/>
          <a:p>
            <a:r>
              <a:rPr lang="en-US" dirty="0">
                <a:solidFill>
                  <a:schemeClr val="bg1"/>
                </a:solidFill>
              </a:rPr>
              <a:t>The 2017 study done in Kenya shows nearly similar results to the study done in CARA in 2016 whereby, overall one in eight say both parents are Catholic. Eight in ten (79 percent) women and just over eight in ten (83 percent) men report both parents are Catholic.  </a:t>
            </a:r>
          </a:p>
          <a:p>
            <a:r>
              <a:rPr lang="en-US" dirty="0">
                <a:solidFill>
                  <a:schemeClr val="bg1"/>
                </a:solidFill>
              </a:rPr>
              <a:t>CARA Entrance Class of 2016, p. 11</a:t>
            </a:r>
          </a:p>
          <a:p>
            <a:endParaRPr lang="en-US" dirty="0"/>
          </a:p>
        </p:txBody>
      </p:sp>
    </p:spTree>
    <p:extLst>
      <p:ext uri="{BB962C8B-B14F-4D97-AF65-F5344CB8AC3E}">
        <p14:creationId xmlns:p14="http://schemas.microsoft.com/office/powerpoint/2010/main" val="9624062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nvGraphicFramePr>
        <p:xfrm>
          <a:off x="1256145" y="886691"/>
          <a:ext cx="9522691" cy="5588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859615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nvGraphicFramePr>
        <p:xfrm>
          <a:off x="1219201" y="919018"/>
          <a:ext cx="9180944" cy="593898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507463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05CBC3C-2E5A-4839-8B9B-2E5A6ADF0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27FF362-FC97-4BF5-949B-D4ADFA26E4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888549">
            <a:off x="-1059473" y="-1108988"/>
            <a:ext cx="7179830" cy="5226565"/>
          </a:xfrm>
          <a:custGeom>
            <a:avLst/>
            <a:gdLst>
              <a:gd name="connsiteX0" fmla="*/ 5217841 w 7179830"/>
              <a:gd name="connsiteY0" fmla="*/ 464824 h 5226565"/>
              <a:gd name="connsiteX1" fmla="*/ 5222490 w 7179830"/>
              <a:gd name="connsiteY1" fmla="*/ 464289 h 5226565"/>
              <a:gd name="connsiteX2" fmla="*/ 5216768 w 7179830"/>
              <a:gd name="connsiteY2" fmla="*/ 463394 h 5226565"/>
              <a:gd name="connsiteX3" fmla="*/ 5217841 w 7179830"/>
              <a:gd name="connsiteY3" fmla="*/ 464824 h 5226565"/>
              <a:gd name="connsiteX4" fmla="*/ 4945201 w 7179830"/>
              <a:gd name="connsiteY4" fmla="*/ 5226565 h 5226565"/>
              <a:gd name="connsiteX5" fmla="*/ 140449 w 7179830"/>
              <a:gd name="connsiteY5" fmla="*/ 2240811 h 5226565"/>
              <a:gd name="connsiteX6" fmla="*/ 232913 w 7179830"/>
              <a:gd name="connsiteY6" fmla="*/ 2052782 h 5226565"/>
              <a:gd name="connsiteX7" fmla="*/ 375714 w 7179830"/>
              <a:gd name="connsiteY7" fmla="*/ 1803205 h 5226565"/>
              <a:gd name="connsiteX8" fmla="*/ 1512756 w 7179830"/>
              <a:gd name="connsiteY8" fmla="*/ 638448 h 5226565"/>
              <a:gd name="connsiteX9" fmla="*/ 2902095 w 7179830"/>
              <a:gd name="connsiteY9" fmla="*/ 120440 h 5226565"/>
              <a:gd name="connsiteX10" fmla="*/ 2848453 w 7179830"/>
              <a:gd name="connsiteY10" fmla="*/ 125626 h 5226565"/>
              <a:gd name="connsiteX11" fmla="*/ 1837830 w 7179830"/>
              <a:gd name="connsiteY11" fmla="*/ 426203 h 5226565"/>
              <a:gd name="connsiteX12" fmla="*/ 214608 w 7179830"/>
              <a:gd name="connsiteY12" fmla="*/ 1882239 h 5226565"/>
              <a:gd name="connsiteX13" fmla="*/ 91317 w 7179830"/>
              <a:gd name="connsiteY13" fmla="*/ 2123701 h 5226565"/>
              <a:gd name="connsiteX14" fmla="*/ 64092 w 7179830"/>
              <a:gd name="connsiteY14" fmla="*/ 2193361 h 5226565"/>
              <a:gd name="connsiteX15" fmla="*/ 0 w 7179830"/>
              <a:gd name="connsiteY15" fmla="*/ 2153533 h 5226565"/>
              <a:gd name="connsiteX16" fmla="*/ 42834 w 7179830"/>
              <a:gd name="connsiteY16" fmla="*/ 2047277 h 5226565"/>
              <a:gd name="connsiteX17" fmla="*/ 923582 w 7179830"/>
              <a:gd name="connsiteY17" fmla="*/ 915600 h 5226565"/>
              <a:gd name="connsiteX18" fmla="*/ 2686989 w 7179830"/>
              <a:gd name="connsiteY18" fmla="*/ 73950 h 5226565"/>
              <a:gd name="connsiteX19" fmla="*/ 3059983 w 7179830"/>
              <a:gd name="connsiteY19" fmla="*/ 20308 h 5226565"/>
              <a:gd name="connsiteX20" fmla="*/ 3454435 w 7179830"/>
              <a:gd name="connsiteY20" fmla="*/ 1176 h 5226565"/>
              <a:gd name="connsiteX21" fmla="*/ 3923806 w 7179830"/>
              <a:gd name="connsiteY21" fmla="*/ 49990 h 5226565"/>
              <a:gd name="connsiteX22" fmla="*/ 5350874 w 7179830"/>
              <a:gd name="connsiteY22" fmla="*/ 426917 h 5226565"/>
              <a:gd name="connsiteX23" fmla="*/ 6607360 w 7179830"/>
              <a:gd name="connsiteY23" fmla="*/ 1075097 h 5226565"/>
              <a:gd name="connsiteX24" fmla="*/ 7110534 w 7179830"/>
              <a:gd name="connsiteY24" fmla="*/ 1541421 h 5226565"/>
              <a:gd name="connsiteX25" fmla="*/ 7179830 w 7179830"/>
              <a:gd name="connsiteY25" fmla="*/ 1630542 h 5226565"/>
              <a:gd name="connsiteX26" fmla="*/ 7136295 w 7179830"/>
              <a:gd name="connsiteY26" fmla="*/ 1700600 h 5226565"/>
              <a:gd name="connsiteX27" fmla="*/ 7131140 w 7179830"/>
              <a:gd name="connsiteY27" fmla="*/ 1693045 h 5226565"/>
              <a:gd name="connsiteX28" fmla="*/ 6577499 w 7179830"/>
              <a:gd name="connsiteY28" fmla="*/ 1148230 h 5226565"/>
              <a:gd name="connsiteX29" fmla="*/ 5494816 w 7179830"/>
              <a:gd name="connsiteY29" fmla="*/ 563527 h 5226565"/>
              <a:gd name="connsiteX30" fmla="*/ 5366967 w 7179830"/>
              <a:gd name="connsiteY30" fmla="*/ 514176 h 5226565"/>
              <a:gd name="connsiteX31" fmla="*/ 5244661 w 7179830"/>
              <a:gd name="connsiteY31" fmla="*/ 470725 h 5226565"/>
              <a:gd name="connsiteX32" fmla="*/ 5904822 w 7179830"/>
              <a:gd name="connsiteY32" fmla="*/ 815468 h 5226565"/>
              <a:gd name="connsiteX33" fmla="*/ 7015222 w 7179830"/>
              <a:gd name="connsiteY33" fmla="*/ 1815185 h 5226565"/>
              <a:gd name="connsiteX34" fmla="*/ 7040454 w 7179830"/>
              <a:gd name="connsiteY34" fmla="*/ 1854830 h 5226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179830" h="5226565">
                <a:moveTo>
                  <a:pt x="5217841" y="464824"/>
                </a:moveTo>
                <a:lnTo>
                  <a:pt x="5222490" y="464289"/>
                </a:lnTo>
                <a:lnTo>
                  <a:pt x="5216768" y="463394"/>
                </a:lnTo>
                <a:cubicBezTo>
                  <a:pt x="5216768" y="463394"/>
                  <a:pt x="5216768" y="464646"/>
                  <a:pt x="5217841" y="464824"/>
                </a:cubicBezTo>
                <a:close/>
                <a:moveTo>
                  <a:pt x="4945201" y="5226565"/>
                </a:moveTo>
                <a:lnTo>
                  <a:pt x="140449" y="2240811"/>
                </a:lnTo>
                <a:lnTo>
                  <a:pt x="232913" y="2052782"/>
                </a:lnTo>
                <a:cubicBezTo>
                  <a:pt x="277693" y="1968290"/>
                  <a:pt x="325201" y="1885054"/>
                  <a:pt x="375714" y="1803205"/>
                </a:cubicBezTo>
                <a:cubicBezTo>
                  <a:pt x="667528" y="1329721"/>
                  <a:pt x="1039629" y="935091"/>
                  <a:pt x="1512756" y="638448"/>
                </a:cubicBezTo>
                <a:cubicBezTo>
                  <a:pt x="1939392" y="370950"/>
                  <a:pt x="2405724" y="210560"/>
                  <a:pt x="2902095" y="120440"/>
                </a:cubicBezTo>
                <a:cubicBezTo>
                  <a:pt x="2884054" y="118134"/>
                  <a:pt x="2865727" y="119904"/>
                  <a:pt x="2848453" y="125626"/>
                </a:cubicBezTo>
                <a:cubicBezTo>
                  <a:pt x="2498704" y="175943"/>
                  <a:pt x="2158217" y="277201"/>
                  <a:pt x="1837830" y="426203"/>
                </a:cubicBezTo>
                <a:cubicBezTo>
                  <a:pt x="1147094" y="744660"/>
                  <a:pt x="593502" y="1217071"/>
                  <a:pt x="214608" y="1882239"/>
                </a:cubicBezTo>
                <a:cubicBezTo>
                  <a:pt x="169441" y="1960776"/>
                  <a:pt x="128308" y="2041369"/>
                  <a:pt x="91317" y="2123701"/>
                </a:cubicBezTo>
                <a:lnTo>
                  <a:pt x="64092" y="2193361"/>
                </a:lnTo>
                <a:lnTo>
                  <a:pt x="0" y="2153533"/>
                </a:lnTo>
                <a:lnTo>
                  <a:pt x="42834" y="2047277"/>
                </a:lnTo>
                <a:cubicBezTo>
                  <a:pt x="241792" y="1615775"/>
                  <a:pt x="541268" y="1241591"/>
                  <a:pt x="923582" y="915600"/>
                </a:cubicBezTo>
                <a:cubicBezTo>
                  <a:pt x="1435331" y="478415"/>
                  <a:pt x="2028081" y="205375"/>
                  <a:pt x="2686989" y="73950"/>
                </a:cubicBezTo>
                <a:cubicBezTo>
                  <a:pt x="2810367" y="49274"/>
                  <a:pt x="2934818" y="32466"/>
                  <a:pt x="3059983" y="20308"/>
                </a:cubicBezTo>
                <a:cubicBezTo>
                  <a:pt x="3185149" y="8148"/>
                  <a:pt x="3308706" y="2963"/>
                  <a:pt x="3454435" y="1176"/>
                </a:cubicBezTo>
                <a:cubicBezTo>
                  <a:pt x="3599805" y="-5977"/>
                  <a:pt x="3761985" y="20665"/>
                  <a:pt x="3923806" y="49990"/>
                </a:cubicBezTo>
                <a:cubicBezTo>
                  <a:pt x="4409449" y="137964"/>
                  <a:pt x="4886867" y="257228"/>
                  <a:pt x="5350874" y="426917"/>
                </a:cubicBezTo>
                <a:cubicBezTo>
                  <a:pt x="5797001" y="589991"/>
                  <a:pt x="6223101" y="792223"/>
                  <a:pt x="6607360" y="1075097"/>
                </a:cubicBezTo>
                <a:cubicBezTo>
                  <a:pt x="6794438" y="1212779"/>
                  <a:pt x="6965102" y="1365689"/>
                  <a:pt x="7110534" y="1541421"/>
                </a:cubicBezTo>
                <a:lnTo>
                  <a:pt x="7179830" y="1630542"/>
                </a:lnTo>
                <a:lnTo>
                  <a:pt x="7136295" y="1700600"/>
                </a:lnTo>
                <a:lnTo>
                  <a:pt x="7131140" y="1693045"/>
                </a:lnTo>
                <a:cubicBezTo>
                  <a:pt x="6977874" y="1483026"/>
                  <a:pt x="6788448" y="1305671"/>
                  <a:pt x="6577499" y="1148230"/>
                </a:cubicBezTo>
                <a:cubicBezTo>
                  <a:pt x="6245452" y="900401"/>
                  <a:pt x="5878538" y="716408"/>
                  <a:pt x="5494816" y="563527"/>
                </a:cubicBezTo>
                <a:cubicBezTo>
                  <a:pt x="5452491" y="546487"/>
                  <a:pt x="5409881" y="530036"/>
                  <a:pt x="5366967" y="514176"/>
                </a:cubicBezTo>
                <a:cubicBezTo>
                  <a:pt x="5326377" y="499156"/>
                  <a:pt x="5285430" y="485210"/>
                  <a:pt x="5244661" y="470725"/>
                </a:cubicBezTo>
                <a:cubicBezTo>
                  <a:pt x="5471517" y="572127"/>
                  <a:pt x="5691970" y="687263"/>
                  <a:pt x="5904822" y="815468"/>
                </a:cubicBezTo>
                <a:cubicBezTo>
                  <a:pt x="6336645" y="1080104"/>
                  <a:pt x="6718758" y="1400351"/>
                  <a:pt x="7015222" y="1815185"/>
                </a:cubicBezTo>
                <a:lnTo>
                  <a:pt x="7040454" y="1854830"/>
                </a:lnTo>
                <a:close/>
              </a:path>
            </a:pathLst>
          </a:custGeom>
          <a:solidFill>
            <a:schemeClr val="accent2"/>
          </a:solidFill>
          <a:ln w="12700"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23DADF60-B380-6967-A9D8-5125DC33BA28}"/>
              </a:ext>
            </a:extLst>
          </p:cNvPr>
          <p:cNvSpPr>
            <a:spLocks noGrp="1"/>
          </p:cNvSpPr>
          <p:nvPr>
            <p:ph type="title"/>
          </p:nvPr>
        </p:nvSpPr>
        <p:spPr>
          <a:xfrm>
            <a:off x="841246" y="673770"/>
            <a:ext cx="3644489" cy="2414488"/>
          </a:xfrm>
        </p:spPr>
        <p:txBody>
          <a:bodyPr vert="horz" lIns="91440" tIns="45720" rIns="91440" bIns="45720" rtlCol="0" anchor="t">
            <a:normAutofit/>
          </a:bodyPr>
          <a:lstStyle/>
          <a:p>
            <a:r>
              <a:rPr lang="en-US" sz="4200" kern="1200">
                <a:solidFill>
                  <a:srgbClr val="FFFFFF"/>
                </a:solidFill>
                <a:latin typeface="+mj-lt"/>
                <a:ea typeface="+mj-ea"/>
                <a:cs typeface="+mj-cs"/>
              </a:rPr>
              <a:t>What is a meta-analysis?  And why???</a:t>
            </a:r>
          </a:p>
        </p:txBody>
      </p:sp>
      <p:sp>
        <p:nvSpPr>
          <p:cNvPr id="3" name="Content Placeholder 2">
            <a:extLst>
              <a:ext uri="{FF2B5EF4-FFF2-40B4-BE49-F238E27FC236}">
                <a16:creationId xmlns:a16="http://schemas.microsoft.com/office/drawing/2014/main" id="{4161AF1A-F358-2831-9374-10CE64A760B3}"/>
              </a:ext>
            </a:extLst>
          </p:cNvPr>
          <p:cNvSpPr>
            <a:spLocks noGrp="1"/>
          </p:cNvSpPr>
          <p:nvPr>
            <p:ph idx="4294967295"/>
          </p:nvPr>
        </p:nvSpPr>
        <p:spPr>
          <a:xfrm>
            <a:off x="6095999" y="882315"/>
            <a:ext cx="5254754" cy="5294647"/>
          </a:xfrm>
        </p:spPr>
        <p:txBody>
          <a:bodyPr vert="horz" lIns="91440" tIns="45720" rIns="91440" bIns="45720" rtlCol="0">
            <a:normAutofit/>
          </a:bodyPr>
          <a:lstStyle/>
          <a:p>
            <a:r>
              <a:rPr lang="en-US" sz="2000"/>
              <a:t>Meta-analysis explores commonalities and differences in multiple studies conducted using similar methods in a similar time frame</a:t>
            </a:r>
          </a:p>
          <a:p>
            <a:pPr lvl="1"/>
            <a:r>
              <a:rPr lang="en-US" sz="2000"/>
              <a:t>USA, Australia, France, Canada, United Kingdom, and Ireland</a:t>
            </a:r>
          </a:p>
          <a:p>
            <a:pPr lvl="1"/>
            <a:r>
              <a:rPr lang="en-US" sz="2000"/>
              <a:t>All studies completed between 2009 and 2019</a:t>
            </a:r>
          </a:p>
          <a:p>
            <a:pPr lvl="1"/>
            <a:r>
              <a:rPr lang="en-US" sz="2000"/>
              <a:t>All studies interviewed new members, most also surveyed new members</a:t>
            </a:r>
          </a:p>
          <a:p>
            <a:r>
              <a:rPr lang="en-US" sz="2000"/>
              <a:t>More complex understanding of patterns in the data</a:t>
            </a:r>
          </a:p>
          <a:p>
            <a:r>
              <a:rPr lang="en-US" sz="2000"/>
              <a:t>Capable of finding relationships across studies that are not apparent in individual studies</a:t>
            </a:r>
          </a:p>
          <a:p>
            <a:endParaRPr lang="en-US" sz="2000"/>
          </a:p>
        </p:txBody>
      </p:sp>
    </p:spTree>
    <p:extLst>
      <p:ext uri="{BB962C8B-B14F-4D97-AF65-F5344CB8AC3E}">
        <p14:creationId xmlns:p14="http://schemas.microsoft.com/office/powerpoint/2010/main" val="5821594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283677" y="105507"/>
          <a:ext cx="8809892" cy="6635646"/>
        </p:xfrm>
        <a:graphic>
          <a:graphicData uri="http://schemas.openxmlformats.org/drawingml/2006/table">
            <a:tbl>
              <a:tblPr firstRow="1" firstCol="1" bandRow="1">
                <a:tableStyleId>{5C22544A-7EE6-4342-B048-85BDC9FD1C3A}</a:tableStyleId>
              </a:tblPr>
              <a:tblGrid>
                <a:gridCol w="651722">
                  <a:extLst>
                    <a:ext uri="{9D8B030D-6E8A-4147-A177-3AD203B41FA5}">
                      <a16:colId xmlns:a16="http://schemas.microsoft.com/office/drawing/2014/main" val="440948486"/>
                    </a:ext>
                  </a:extLst>
                </a:gridCol>
                <a:gridCol w="3182569">
                  <a:extLst>
                    <a:ext uri="{9D8B030D-6E8A-4147-A177-3AD203B41FA5}">
                      <a16:colId xmlns:a16="http://schemas.microsoft.com/office/drawing/2014/main" val="2938467592"/>
                    </a:ext>
                  </a:extLst>
                </a:gridCol>
                <a:gridCol w="1619444">
                  <a:extLst>
                    <a:ext uri="{9D8B030D-6E8A-4147-A177-3AD203B41FA5}">
                      <a16:colId xmlns:a16="http://schemas.microsoft.com/office/drawing/2014/main" val="2809240527"/>
                    </a:ext>
                  </a:extLst>
                </a:gridCol>
                <a:gridCol w="1168895">
                  <a:extLst>
                    <a:ext uri="{9D8B030D-6E8A-4147-A177-3AD203B41FA5}">
                      <a16:colId xmlns:a16="http://schemas.microsoft.com/office/drawing/2014/main" val="595048636"/>
                    </a:ext>
                  </a:extLst>
                </a:gridCol>
                <a:gridCol w="1535540">
                  <a:extLst>
                    <a:ext uri="{9D8B030D-6E8A-4147-A177-3AD203B41FA5}">
                      <a16:colId xmlns:a16="http://schemas.microsoft.com/office/drawing/2014/main" val="747788391"/>
                    </a:ext>
                  </a:extLst>
                </a:gridCol>
                <a:gridCol w="651722">
                  <a:extLst>
                    <a:ext uri="{9D8B030D-6E8A-4147-A177-3AD203B41FA5}">
                      <a16:colId xmlns:a16="http://schemas.microsoft.com/office/drawing/2014/main" val="4247565075"/>
                    </a:ext>
                  </a:extLst>
                </a:gridCol>
              </a:tblGrid>
              <a:tr h="419241">
                <a:tc>
                  <a:txBody>
                    <a:bodyPr/>
                    <a:lstStyle/>
                    <a:p>
                      <a:pPr marL="0" marR="0" algn="just">
                        <a:lnSpc>
                          <a:spcPct val="115000"/>
                        </a:lnSpc>
                        <a:spcBef>
                          <a:spcPts val="0"/>
                        </a:spcBef>
                        <a:spcAft>
                          <a:spcPts val="0"/>
                        </a:spcAft>
                      </a:pPr>
                      <a:r>
                        <a:rPr lang="en-US" sz="1200" dirty="0">
                          <a:effectLst/>
                        </a:rPr>
                        <a:t> </a:t>
                      </a:r>
                      <a:endParaRPr lang="en-US" sz="1200" dirty="0">
                        <a:effectLst/>
                        <a:latin typeface="Times New Roman" panose="02020603050405020304" pitchFamily="18" charset="0"/>
                        <a:ea typeface="Times New Roman" panose="02020603050405020304" pitchFamily="18" charset="0"/>
                      </a:endParaRPr>
                    </a:p>
                  </a:txBody>
                  <a:tcPr marL="68580" marR="68580" marT="0" marB="0">
                    <a:solidFill>
                      <a:schemeClr val="bg1"/>
                    </a:solidFill>
                  </a:tcPr>
                </a:tc>
                <a:tc>
                  <a:txBody>
                    <a:bodyPr/>
                    <a:lstStyle/>
                    <a:p>
                      <a:pPr marL="0" marR="0" algn="just">
                        <a:lnSpc>
                          <a:spcPct val="115000"/>
                        </a:lnSpc>
                        <a:spcBef>
                          <a:spcPts val="0"/>
                        </a:spcBef>
                        <a:spcAft>
                          <a:spcPts val="0"/>
                        </a:spcAft>
                      </a:pPr>
                      <a:r>
                        <a:rPr lang="en-US" sz="1200" dirty="0">
                          <a:effectLst/>
                        </a:rPr>
                        <a:t> </a:t>
                      </a:r>
                      <a:endParaRPr lang="en-US" sz="1200" dirty="0">
                        <a:effectLst/>
                        <a:latin typeface="Times New Roman" panose="02020603050405020304" pitchFamily="18" charset="0"/>
                        <a:ea typeface="Times New Roman" panose="02020603050405020304" pitchFamily="18" charset="0"/>
                      </a:endParaRPr>
                    </a:p>
                  </a:txBody>
                  <a:tcPr marL="68580" marR="68580" marT="0" marB="0">
                    <a:solidFill>
                      <a:schemeClr val="bg1"/>
                    </a:solidFill>
                  </a:tcPr>
                </a:tc>
                <a:tc>
                  <a:txBody>
                    <a:bodyPr/>
                    <a:lstStyle/>
                    <a:p>
                      <a:pPr marL="0" marR="0" algn="just">
                        <a:lnSpc>
                          <a:spcPct val="115000"/>
                        </a:lnSpc>
                        <a:spcBef>
                          <a:spcPts val="0"/>
                        </a:spcBef>
                        <a:spcAft>
                          <a:spcPts val="0"/>
                        </a:spcAft>
                      </a:pPr>
                      <a:r>
                        <a:rPr lang="en-US" sz="1200" dirty="0">
                          <a:effectLst/>
                        </a:rPr>
                        <a:t> </a:t>
                      </a:r>
                      <a:endParaRPr lang="en-US" sz="1200" dirty="0">
                        <a:effectLst/>
                        <a:latin typeface="Times New Roman" panose="02020603050405020304" pitchFamily="18" charset="0"/>
                        <a:ea typeface="Times New Roman" panose="02020603050405020304" pitchFamily="18" charset="0"/>
                      </a:endParaRPr>
                    </a:p>
                  </a:txBody>
                  <a:tcPr marL="68580" marR="68580" marT="0" marB="0">
                    <a:solidFill>
                      <a:schemeClr val="bg1"/>
                    </a:solidFill>
                  </a:tcPr>
                </a:tc>
                <a:tc>
                  <a:txBody>
                    <a:bodyPr/>
                    <a:lstStyle/>
                    <a:p>
                      <a:pPr marL="0" marR="0" algn="just">
                        <a:lnSpc>
                          <a:spcPct val="115000"/>
                        </a:lnSpc>
                        <a:spcBef>
                          <a:spcPts val="0"/>
                        </a:spcBef>
                        <a:spcAft>
                          <a:spcPts val="0"/>
                        </a:spcAft>
                      </a:pPr>
                      <a:r>
                        <a:rPr lang="en-US" sz="1200" dirty="0">
                          <a:effectLst/>
                        </a:rPr>
                        <a:t> </a:t>
                      </a:r>
                      <a:endParaRPr lang="en-US" sz="1200" dirty="0">
                        <a:effectLst/>
                        <a:latin typeface="Times New Roman" panose="02020603050405020304" pitchFamily="18" charset="0"/>
                        <a:ea typeface="Times New Roman" panose="02020603050405020304" pitchFamily="18" charset="0"/>
                      </a:endParaRPr>
                    </a:p>
                  </a:txBody>
                  <a:tcPr marL="68580" marR="68580" marT="0" marB="0">
                    <a:solidFill>
                      <a:schemeClr val="bg1"/>
                    </a:solidFill>
                  </a:tcPr>
                </a:tc>
                <a:tc>
                  <a:txBody>
                    <a:bodyPr/>
                    <a:lstStyle/>
                    <a:p>
                      <a:pPr marL="0" marR="0" algn="just">
                        <a:lnSpc>
                          <a:spcPct val="115000"/>
                        </a:lnSpc>
                        <a:spcBef>
                          <a:spcPts val="0"/>
                        </a:spcBef>
                        <a:spcAft>
                          <a:spcPts val="0"/>
                        </a:spcAft>
                      </a:pPr>
                      <a:r>
                        <a:rPr lang="en-US" sz="1200" dirty="0">
                          <a:effectLst/>
                        </a:rPr>
                        <a:t> </a:t>
                      </a:r>
                      <a:endParaRPr lang="en-US" sz="1200" dirty="0">
                        <a:effectLst/>
                        <a:latin typeface="Times New Roman" panose="02020603050405020304" pitchFamily="18" charset="0"/>
                        <a:ea typeface="Times New Roman" panose="02020603050405020304" pitchFamily="18" charset="0"/>
                      </a:endParaRPr>
                    </a:p>
                  </a:txBody>
                  <a:tcPr marL="68580" marR="68580" marT="0" marB="0">
                    <a:solidFill>
                      <a:schemeClr val="bg1"/>
                    </a:solidFill>
                  </a:tcPr>
                </a:tc>
                <a:tc>
                  <a:txBody>
                    <a:bodyPr/>
                    <a:lstStyle/>
                    <a:p>
                      <a:pPr marL="0" marR="0" algn="just">
                        <a:lnSpc>
                          <a:spcPct val="115000"/>
                        </a:lnSpc>
                        <a:spcBef>
                          <a:spcPts val="0"/>
                        </a:spcBef>
                        <a:spcAft>
                          <a:spcPts val="0"/>
                        </a:spcAft>
                      </a:pPr>
                      <a:r>
                        <a:rPr lang="en-US" sz="1200" dirty="0">
                          <a:effectLst/>
                        </a:rPr>
                        <a:t> </a:t>
                      </a:r>
                      <a:endParaRPr lang="en-US" sz="1200" dirty="0">
                        <a:effectLst/>
                        <a:latin typeface="Times New Roman" panose="02020603050405020304" pitchFamily="18" charset="0"/>
                        <a:ea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1749434994"/>
                  </a:ext>
                </a:extLst>
              </a:tr>
              <a:tr h="868746">
                <a:tc>
                  <a:txBody>
                    <a:bodyPr/>
                    <a:lstStyle/>
                    <a:p>
                      <a:pPr marL="0" marR="0" algn="just">
                        <a:lnSpc>
                          <a:spcPct val="115000"/>
                        </a:lnSpc>
                        <a:spcBef>
                          <a:spcPts val="0"/>
                        </a:spcBef>
                        <a:spcAft>
                          <a:spcPts val="0"/>
                        </a:spcAft>
                      </a:pPr>
                      <a:r>
                        <a:rPr lang="en-US" sz="1200" dirty="0">
                          <a:effectLst/>
                        </a:rPr>
                        <a:t> </a:t>
                      </a:r>
                      <a:endParaRPr lang="en-US" sz="1200" dirty="0">
                        <a:effectLst/>
                        <a:latin typeface="Times New Roman" panose="02020603050405020304" pitchFamily="18" charset="0"/>
                        <a:ea typeface="Times New Roman" panose="02020603050405020304" pitchFamily="18" charset="0"/>
                      </a:endParaRPr>
                    </a:p>
                  </a:txBody>
                  <a:tcPr marL="68580" marR="68580" marT="0" marB="0">
                    <a:solidFill>
                      <a:schemeClr val="bg1"/>
                    </a:solidFill>
                  </a:tcPr>
                </a:tc>
                <a:tc gridSpan="4">
                  <a:txBody>
                    <a:bodyPr/>
                    <a:lstStyle/>
                    <a:p>
                      <a:pPr marL="0" marR="0" algn="ctr">
                        <a:lnSpc>
                          <a:spcPct val="115000"/>
                        </a:lnSpc>
                        <a:spcBef>
                          <a:spcPts val="0"/>
                        </a:spcBef>
                        <a:spcAft>
                          <a:spcPts val="0"/>
                        </a:spcAft>
                      </a:pPr>
                      <a:r>
                        <a:rPr lang="en-US" sz="2400" dirty="0">
                          <a:effectLst/>
                        </a:rPr>
                        <a:t>      What was the highest level of education you completed before you entered religious life?</a:t>
                      </a:r>
                      <a:endParaRPr lang="en-US" sz="2400" dirty="0">
                        <a:effectLst/>
                        <a:latin typeface="Times New Roman" panose="02020603050405020304" pitchFamily="18" charset="0"/>
                        <a:ea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just">
                        <a:lnSpc>
                          <a:spcPct val="115000"/>
                        </a:lnSpc>
                        <a:spcBef>
                          <a:spcPts val="0"/>
                        </a:spcBef>
                        <a:spcAft>
                          <a:spcPts val="0"/>
                        </a:spcAft>
                      </a:pPr>
                      <a:r>
                        <a:rPr lang="en-US" sz="1200">
                          <a:effectLst/>
                          <a:highlight>
                            <a:srgbClr val="00FF00"/>
                          </a:highlight>
                        </a:rPr>
                        <a:t> </a:t>
                      </a:r>
                      <a:endParaRPr lang="en-US"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645829695"/>
                  </a:ext>
                </a:extLst>
              </a:tr>
              <a:tr h="419241">
                <a:tc>
                  <a:txBody>
                    <a:bodyPr/>
                    <a:lstStyle/>
                    <a:p>
                      <a:pPr marL="0" marR="0" algn="just">
                        <a:lnSpc>
                          <a:spcPct val="115000"/>
                        </a:lnSpc>
                        <a:spcBef>
                          <a:spcPts val="0"/>
                        </a:spcBef>
                        <a:spcAft>
                          <a:spcPts val="0"/>
                        </a:spcAft>
                      </a:pPr>
                      <a:r>
                        <a:rPr lang="en-US" sz="1200" dirty="0">
                          <a:effectLst/>
                          <a:highlight>
                            <a:srgbClr val="00FF00"/>
                          </a:highlight>
                        </a:rPr>
                        <a:t> </a:t>
                      </a:r>
                      <a:endParaRPr lang="en-US" sz="1200" dirty="0">
                        <a:effectLst/>
                        <a:latin typeface="Times New Roman" panose="02020603050405020304" pitchFamily="18" charset="0"/>
                        <a:ea typeface="Times New Roman" panose="02020603050405020304" pitchFamily="18" charset="0"/>
                      </a:endParaRPr>
                    </a:p>
                  </a:txBody>
                  <a:tcPr marL="68580" marR="68580" marT="0" marB="0">
                    <a:solidFill>
                      <a:schemeClr val="bg1"/>
                    </a:solidFill>
                  </a:tcPr>
                </a:tc>
                <a:tc gridSpan="4">
                  <a:txBody>
                    <a:bodyPr/>
                    <a:lstStyle/>
                    <a:p>
                      <a:pPr marL="0" marR="0" algn="just">
                        <a:lnSpc>
                          <a:spcPct val="115000"/>
                        </a:lnSpc>
                        <a:spcBef>
                          <a:spcPts val="0"/>
                        </a:spcBef>
                        <a:spcAft>
                          <a:spcPts val="0"/>
                        </a:spcAft>
                      </a:pPr>
                      <a:r>
                        <a:rPr lang="en-US" sz="2000" dirty="0">
                          <a:effectLst/>
                        </a:rPr>
                        <a:t>Percentage responding</a:t>
                      </a:r>
                      <a:endParaRPr lang="en-US" sz="2000" dirty="0">
                        <a:effectLst/>
                        <a:latin typeface="Times New Roman" panose="02020603050405020304" pitchFamily="18" charset="0"/>
                        <a:ea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just">
                        <a:lnSpc>
                          <a:spcPct val="115000"/>
                        </a:lnSpc>
                        <a:spcBef>
                          <a:spcPts val="0"/>
                        </a:spcBef>
                        <a:spcAft>
                          <a:spcPts val="0"/>
                        </a:spcAft>
                      </a:pPr>
                      <a:r>
                        <a:rPr lang="en-US" sz="1200">
                          <a:effectLst/>
                          <a:highlight>
                            <a:srgbClr val="00FF00"/>
                          </a:highlight>
                        </a:rPr>
                        <a:t> </a:t>
                      </a:r>
                      <a:endParaRPr lang="en-US"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110966830"/>
                  </a:ext>
                </a:extLst>
              </a:tr>
              <a:tr h="419241">
                <a:tc>
                  <a:txBody>
                    <a:bodyPr/>
                    <a:lstStyle/>
                    <a:p>
                      <a:pPr marL="0" marR="0" algn="just">
                        <a:lnSpc>
                          <a:spcPct val="115000"/>
                        </a:lnSpc>
                        <a:spcBef>
                          <a:spcPts val="0"/>
                        </a:spcBef>
                        <a:spcAft>
                          <a:spcPts val="0"/>
                        </a:spcAft>
                      </a:pPr>
                      <a:r>
                        <a:rPr lang="en-US" sz="1200" dirty="0">
                          <a:effectLst/>
                          <a:highlight>
                            <a:srgbClr val="00FF00"/>
                          </a:highlight>
                        </a:rPr>
                        <a:t> </a:t>
                      </a:r>
                      <a:endParaRPr lang="en-US" sz="1200" dirty="0">
                        <a:effectLst/>
                        <a:latin typeface="Times New Roman" panose="02020603050405020304" pitchFamily="18" charset="0"/>
                        <a:ea typeface="Times New Roman" panose="02020603050405020304" pitchFamily="18" charset="0"/>
                      </a:endParaRPr>
                    </a:p>
                  </a:txBody>
                  <a:tcPr marL="68580" marR="68580" marT="0" marB="0">
                    <a:solidFill>
                      <a:schemeClr val="bg1"/>
                    </a:solidFill>
                  </a:tcPr>
                </a:tc>
                <a:tc>
                  <a:txBody>
                    <a:bodyPr/>
                    <a:lstStyle/>
                    <a:p>
                      <a:pPr marL="0" marR="0" algn="just">
                        <a:lnSpc>
                          <a:spcPct val="115000"/>
                        </a:lnSpc>
                        <a:spcBef>
                          <a:spcPts val="0"/>
                        </a:spcBef>
                        <a:spcAft>
                          <a:spcPts val="0"/>
                        </a:spcAft>
                      </a:pPr>
                      <a:r>
                        <a:rPr lang="en-US" sz="1200">
                          <a:effectLst/>
                        </a:rPr>
                        <a:t> </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1200" dirty="0">
                          <a:effectLst/>
                        </a:rPr>
                        <a:t> </a:t>
                      </a:r>
                      <a:endParaRPr lang="en-US"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1200">
                          <a:effectLst/>
                        </a:rPr>
                        <a:t> </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1200">
                          <a:effectLst/>
                        </a:rPr>
                        <a:t> </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1200">
                          <a:effectLst/>
                          <a:highlight>
                            <a:srgbClr val="00FF00"/>
                          </a:highlight>
                        </a:rPr>
                        <a:t> </a:t>
                      </a:r>
                      <a:endParaRPr lang="en-US"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039620659"/>
                  </a:ext>
                </a:extLst>
              </a:tr>
              <a:tr h="419241">
                <a:tc>
                  <a:txBody>
                    <a:bodyPr/>
                    <a:lstStyle/>
                    <a:p>
                      <a:pPr marL="0" marR="0" algn="just">
                        <a:lnSpc>
                          <a:spcPct val="115000"/>
                        </a:lnSpc>
                        <a:spcBef>
                          <a:spcPts val="0"/>
                        </a:spcBef>
                        <a:spcAft>
                          <a:spcPts val="0"/>
                        </a:spcAft>
                      </a:pPr>
                      <a:r>
                        <a:rPr lang="en-US" sz="1200" dirty="0">
                          <a:effectLst/>
                          <a:highlight>
                            <a:srgbClr val="00FF00"/>
                          </a:highlight>
                        </a:rPr>
                        <a:t> </a:t>
                      </a:r>
                      <a:endParaRPr lang="en-US" sz="1200" dirty="0">
                        <a:effectLst/>
                        <a:latin typeface="Times New Roman" panose="02020603050405020304" pitchFamily="18" charset="0"/>
                        <a:ea typeface="Times New Roman" panose="02020603050405020304" pitchFamily="18" charset="0"/>
                      </a:endParaRPr>
                    </a:p>
                  </a:txBody>
                  <a:tcPr marL="68580" marR="68580" marT="0" marB="0">
                    <a:solidFill>
                      <a:schemeClr val="bg1"/>
                    </a:solidFill>
                  </a:tcPr>
                </a:tc>
                <a:tc>
                  <a:txBody>
                    <a:bodyPr/>
                    <a:lstStyle/>
                    <a:p>
                      <a:pPr marL="0" marR="0" algn="just">
                        <a:lnSpc>
                          <a:spcPct val="115000"/>
                        </a:lnSpc>
                        <a:spcBef>
                          <a:spcPts val="0"/>
                        </a:spcBef>
                        <a:spcAft>
                          <a:spcPts val="0"/>
                        </a:spcAft>
                      </a:pPr>
                      <a:r>
                        <a:rPr lang="en-US" sz="1600" dirty="0">
                          <a:effectLst/>
                        </a:rPr>
                        <a:t> </a:t>
                      </a:r>
                      <a:endParaRPr lang="en-US"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1600">
                          <a:effectLst/>
                        </a:rPr>
                        <a:t>Overall</a:t>
                      </a:r>
                      <a:endParaRPr lang="en-US"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1600">
                          <a:effectLst/>
                        </a:rPr>
                        <a:t>Women</a:t>
                      </a:r>
                      <a:endParaRPr lang="en-US"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1600">
                          <a:effectLst/>
                        </a:rPr>
                        <a:t>Men</a:t>
                      </a:r>
                      <a:endParaRPr lang="en-US"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1200">
                          <a:effectLst/>
                          <a:highlight>
                            <a:srgbClr val="00FF00"/>
                          </a:highlight>
                        </a:rPr>
                        <a:t> </a:t>
                      </a:r>
                      <a:endParaRPr lang="en-US"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519918213"/>
                  </a:ext>
                </a:extLst>
              </a:tr>
              <a:tr h="419241">
                <a:tc>
                  <a:txBody>
                    <a:bodyPr/>
                    <a:lstStyle/>
                    <a:p>
                      <a:pPr marL="0" marR="0" algn="just">
                        <a:lnSpc>
                          <a:spcPct val="115000"/>
                        </a:lnSpc>
                        <a:spcBef>
                          <a:spcPts val="0"/>
                        </a:spcBef>
                        <a:spcAft>
                          <a:spcPts val="0"/>
                        </a:spcAft>
                      </a:pPr>
                      <a:r>
                        <a:rPr lang="en-US" sz="1200" dirty="0">
                          <a:effectLst/>
                          <a:highlight>
                            <a:srgbClr val="00FF00"/>
                          </a:highlight>
                        </a:rPr>
                        <a:t> </a:t>
                      </a:r>
                      <a:endParaRPr lang="en-US" sz="1200" dirty="0">
                        <a:effectLst/>
                        <a:latin typeface="Times New Roman" panose="02020603050405020304" pitchFamily="18" charset="0"/>
                        <a:ea typeface="Times New Roman" panose="02020603050405020304" pitchFamily="18" charset="0"/>
                      </a:endParaRPr>
                    </a:p>
                  </a:txBody>
                  <a:tcPr marL="68580" marR="68580" marT="0" marB="0">
                    <a:solidFill>
                      <a:schemeClr val="bg1"/>
                    </a:solidFill>
                  </a:tcPr>
                </a:tc>
                <a:tc>
                  <a:txBody>
                    <a:bodyPr/>
                    <a:lstStyle/>
                    <a:p>
                      <a:pPr marL="0" marR="0" algn="just">
                        <a:lnSpc>
                          <a:spcPct val="115000"/>
                        </a:lnSpc>
                        <a:spcBef>
                          <a:spcPts val="0"/>
                        </a:spcBef>
                        <a:spcAft>
                          <a:spcPts val="0"/>
                        </a:spcAft>
                      </a:pPr>
                      <a:r>
                        <a:rPr lang="en-US" sz="1600" dirty="0">
                          <a:effectLst/>
                        </a:rPr>
                        <a:t>High school or less</a:t>
                      </a:r>
                      <a:endParaRPr lang="en-US"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endParaRPr lang="en-US" sz="1600" dirty="0">
                        <a:effectLst/>
                      </a:endParaRPr>
                    </a:p>
                    <a:p>
                      <a:pPr marL="0" marR="0" algn="just">
                        <a:lnSpc>
                          <a:spcPct val="115000"/>
                        </a:lnSpc>
                        <a:spcBef>
                          <a:spcPts val="0"/>
                        </a:spcBef>
                        <a:spcAft>
                          <a:spcPts val="0"/>
                        </a:spcAft>
                      </a:pPr>
                      <a:r>
                        <a:rPr lang="en-US" sz="1600" dirty="0">
                          <a:effectLst/>
                        </a:rPr>
                        <a:t>52%</a:t>
                      </a:r>
                      <a:endParaRPr lang="en-US"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endParaRPr lang="en-US" sz="1600" dirty="0">
                        <a:effectLst/>
                      </a:endParaRPr>
                    </a:p>
                    <a:p>
                      <a:pPr marL="0" marR="0" algn="just">
                        <a:lnSpc>
                          <a:spcPct val="115000"/>
                        </a:lnSpc>
                        <a:spcBef>
                          <a:spcPts val="0"/>
                        </a:spcBef>
                        <a:spcAft>
                          <a:spcPts val="0"/>
                        </a:spcAft>
                      </a:pPr>
                      <a:r>
                        <a:rPr lang="en-US" sz="1600" dirty="0">
                          <a:effectLst/>
                        </a:rPr>
                        <a:t>52%</a:t>
                      </a:r>
                      <a:endParaRPr lang="en-US"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1600">
                          <a:effectLst/>
                        </a:rPr>
                        <a:t>53%</a:t>
                      </a:r>
                      <a:endParaRPr lang="en-US" sz="16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just">
                        <a:lnSpc>
                          <a:spcPct val="115000"/>
                        </a:lnSpc>
                        <a:spcBef>
                          <a:spcPts val="0"/>
                        </a:spcBef>
                        <a:spcAft>
                          <a:spcPts val="0"/>
                        </a:spcAft>
                      </a:pPr>
                      <a:r>
                        <a:rPr lang="en-US" sz="1200">
                          <a:effectLst/>
                          <a:highlight>
                            <a:srgbClr val="00FF00"/>
                          </a:highlight>
                        </a:rPr>
                        <a:t> </a:t>
                      </a:r>
                      <a:endParaRPr lang="en-US"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512434992"/>
                  </a:ext>
                </a:extLst>
              </a:tr>
              <a:tr h="419241">
                <a:tc>
                  <a:txBody>
                    <a:bodyPr/>
                    <a:lstStyle/>
                    <a:p>
                      <a:pPr marL="0" marR="0" algn="just">
                        <a:lnSpc>
                          <a:spcPct val="115000"/>
                        </a:lnSpc>
                        <a:spcBef>
                          <a:spcPts val="0"/>
                        </a:spcBef>
                        <a:spcAft>
                          <a:spcPts val="0"/>
                        </a:spcAft>
                      </a:pPr>
                      <a:r>
                        <a:rPr lang="en-US" sz="1200" dirty="0">
                          <a:effectLst/>
                          <a:highlight>
                            <a:srgbClr val="00FF00"/>
                          </a:highlight>
                        </a:rPr>
                        <a:t> </a:t>
                      </a:r>
                      <a:endParaRPr lang="en-US" sz="1200" dirty="0">
                        <a:effectLst/>
                        <a:latin typeface="Times New Roman" panose="02020603050405020304" pitchFamily="18" charset="0"/>
                        <a:ea typeface="Times New Roman" panose="02020603050405020304" pitchFamily="18" charset="0"/>
                      </a:endParaRPr>
                    </a:p>
                  </a:txBody>
                  <a:tcPr marL="68580" marR="68580" marT="0" marB="0">
                    <a:solidFill>
                      <a:schemeClr val="bg1"/>
                    </a:solidFill>
                  </a:tcPr>
                </a:tc>
                <a:tc>
                  <a:txBody>
                    <a:bodyPr/>
                    <a:lstStyle/>
                    <a:p>
                      <a:pPr marL="0" marR="0" algn="just">
                        <a:lnSpc>
                          <a:spcPct val="115000"/>
                        </a:lnSpc>
                        <a:spcBef>
                          <a:spcPts val="0"/>
                        </a:spcBef>
                        <a:spcAft>
                          <a:spcPts val="0"/>
                        </a:spcAft>
                      </a:pPr>
                      <a:endParaRPr lang="en-US" sz="1600" dirty="0">
                        <a:effectLst/>
                      </a:endParaRPr>
                    </a:p>
                    <a:p>
                      <a:pPr marL="0" marR="0" algn="just">
                        <a:lnSpc>
                          <a:spcPct val="115000"/>
                        </a:lnSpc>
                        <a:spcBef>
                          <a:spcPts val="0"/>
                        </a:spcBef>
                        <a:spcAft>
                          <a:spcPts val="0"/>
                        </a:spcAft>
                      </a:pPr>
                      <a:r>
                        <a:rPr lang="en-US" sz="1600" dirty="0">
                          <a:effectLst/>
                        </a:rPr>
                        <a:t>Some college </a:t>
                      </a:r>
                      <a:endParaRPr lang="en-US"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endParaRPr lang="en-US" sz="1600" dirty="0">
                        <a:effectLst/>
                      </a:endParaRPr>
                    </a:p>
                    <a:p>
                      <a:pPr marL="0" marR="0" algn="just">
                        <a:lnSpc>
                          <a:spcPct val="115000"/>
                        </a:lnSpc>
                        <a:spcBef>
                          <a:spcPts val="0"/>
                        </a:spcBef>
                        <a:spcAft>
                          <a:spcPts val="0"/>
                        </a:spcAft>
                      </a:pPr>
                      <a:r>
                        <a:rPr lang="en-US" sz="1600" dirty="0">
                          <a:effectLst/>
                        </a:rPr>
                        <a:t>43</a:t>
                      </a:r>
                      <a:endParaRPr lang="en-US"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endParaRPr lang="en-US" sz="1600" dirty="0">
                        <a:effectLst/>
                      </a:endParaRPr>
                    </a:p>
                    <a:p>
                      <a:pPr marL="0" marR="0" algn="just">
                        <a:lnSpc>
                          <a:spcPct val="115000"/>
                        </a:lnSpc>
                        <a:spcBef>
                          <a:spcPts val="0"/>
                        </a:spcBef>
                        <a:spcAft>
                          <a:spcPts val="0"/>
                        </a:spcAft>
                      </a:pPr>
                      <a:r>
                        <a:rPr lang="en-US" sz="1600" dirty="0">
                          <a:effectLst/>
                        </a:rPr>
                        <a:t>43</a:t>
                      </a:r>
                      <a:endParaRPr lang="en-US"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1600" dirty="0">
                          <a:effectLst/>
                        </a:rPr>
                        <a:t>42</a:t>
                      </a:r>
                      <a:endParaRPr lang="en-US" sz="16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just">
                        <a:lnSpc>
                          <a:spcPct val="115000"/>
                        </a:lnSpc>
                        <a:spcBef>
                          <a:spcPts val="0"/>
                        </a:spcBef>
                        <a:spcAft>
                          <a:spcPts val="0"/>
                        </a:spcAft>
                      </a:pPr>
                      <a:r>
                        <a:rPr lang="en-US" sz="1200">
                          <a:effectLst/>
                          <a:highlight>
                            <a:srgbClr val="00FF00"/>
                          </a:highlight>
                        </a:rPr>
                        <a:t> </a:t>
                      </a:r>
                      <a:endParaRPr lang="en-US"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928529"/>
                  </a:ext>
                </a:extLst>
              </a:tr>
              <a:tr h="419241">
                <a:tc>
                  <a:txBody>
                    <a:bodyPr/>
                    <a:lstStyle/>
                    <a:p>
                      <a:pPr marL="0" marR="0" algn="just">
                        <a:lnSpc>
                          <a:spcPct val="115000"/>
                        </a:lnSpc>
                        <a:spcBef>
                          <a:spcPts val="0"/>
                        </a:spcBef>
                        <a:spcAft>
                          <a:spcPts val="0"/>
                        </a:spcAft>
                      </a:pPr>
                      <a:r>
                        <a:rPr lang="en-US" sz="1200" dirty="0">
                          <a:effectLst/>
                          <a:highlight>
                            <a:srgbClr val="00FF00"/>
                          </a:highlight>
                        </a:rPr>
                        <a:t> </a:t>
                      </a:r>
                      <a:endParaRPr lang="en-US" sz="1200" dirty="0">
                        <a:effectLst/>
                        <a:latin typeface="Times New Roman" panose="02020603050405020304" pitchFamily="18" charset="0"/>
                        <a:ea typeface="Times New Roman" panose="02020603050405020304" pitchFamily="18" charset="0"/>
                      </a:endParaRPr>
                    </a:p>
                  </a:txBody>
                  <a:tcPr marL="68580" marR="68580" marT="0" marB="0">
                    <a:solidFill>
                      <a:schemeClr val="bg1"/>
                    </a:solidFill>
                  </a:tcPr>
                </a:tc>
                <a:tc>
                  <a:txBody>
                    <a:bodyPr/>
                    <a:lstStyle/>
                    <a:p>
                      <a:pPr marL="0" marR="0" algn="just">
                        <a:lnSpc>
                          <a:spcPct val="115000"/>
                        </a:lnSpc>
                        <a:spcBef>
                          <a:spcPts val="0"/>
                        </a:spcBef>
                        <a:spcAft>
                          <a:spcPts val="0"/>
                        </a:spcAft>
                      </a:pPr>
                      <a:endParaRPr lang="en-US" sz="1600" dirty="0">
                        <a:effectLst/>
                      </a:endParaRPr>
                    </a:p>
                    <a:p>
                      <a:pPr marL="0" marR="0" algn="just">
                        <a:lnSpc>
                          <a:spcPct val="115000"/>
                        </a:lnSpc>
                        <a:spcBef>
                          <a:spcPts val="0"/>
                        </a:spcBef>
                        <a:spcAft>
                          <a:spcPts val="0"/>
                        </a:spcAft>
                      </a:pPr>
                      <a:r>
                        <a:rPr lang="en-US" sz="1600" dirty="0">
                          <a:effectLst/>
                        </a:rPr>
                        <a:t>Bachelor’s degree</a:t>
                      </a:r>
                      <a:endParaRPr lang="en-US"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endParaRPr lang="en-US" sz="1600" dirty="0">
                        <a:effectLst/>
                      </a:endParaRPr>
                    </a:p>
                    <a:p>
                      <a:pPr marL="0" marR="0" algn="just">
                        <a:lnSpc>
                          <a:spcPct val="115000"/>
                        </a:lnSpc>
                        <a:spcBef>
                          <a:spcPts val="0"/>
                        </a:spcBef>
                        <a:spcAft>
                          <a:spcPts val="0"/>
                        </a:spcAft>
                      </a:pPr>
                      <a:r>
                        <a:rPr lang="en-US" sz="1600" dirty="0">
                          <a:effectLst/>
                        </a:rPr>
                        <a:t>4</a:t>
                      </a:r>
                      <a:endParaRPr lang="en-US"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endParaRPr lang="en-US" sz="1600" dirty="0">
                        <a:effectLst/>
                      </a:endParaRPr>
                    </a:p>
                    <a:p>
                      <a:pPr marL="0" marR="0" algn="just">
                        <a:lnSpc>
                          <a:spcPct val="115000"/>
                        </a:lnSpc>
                        <a:spcBef>
                          <a:spcPts val="0"/>
                        </a:spcBef>
                        <a:spcAft>
                          <a:spcPts val="0"/>
                        </a:spcAft>
                      </a:pPr>
                      <a:r>
                        <a:rPr lang="en-US" sz="1600" dirty="0">
                          <a:effectLst/>
                        </a:rPr>
                        <a:t>4</a:t>
                      </a:r>
                      <a:endParaRPr lang="en-US"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1600" dirty="0">
                          <a:effectLst/>
                        </a:rPr>
                        <a:t>4</a:t>
                      </a:r>
                      <a:endParaRPr lang="en-US" sz="16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just">
                        <a:lnSpc>
                          <a:spcPct val="115000"/>
                        </a:lnSpc>
                        <a:spcBef>
                          <a:spcPts val="0"/>
                        </a:spcBef>
                        <a:spcAft>
                          <a:spcPts val="0"/>
                        </a:spcAft>
                      </a:pPr>
                      <a:r>
                        <a:rPr lang="en-US" sz="1200">
                          <a:effectLst/>
                          <a:highlight>
                            <a:srgbClr val="00FF00"/>
                          </a:highlight>
                        </a:rPr>
                        <a:t> </a:t>
                      </a:r>
                      <a:endParaRPr lang="en-US"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635401136"/>
                  </a:ext>
                </a:extLst>
              </a:tr>
              <a:tr h="419241">
                <a:tc>
                  <a:txBody>
                    <a:bodyPr/>
                    <a:lstStyle/>
                    <a:p>
                      <a:pPr marL="0" marR="0" algn="just">
                        <a:lnSpc>
                          <a:spcPct val="115000"/>
                        </a:lnSpc>
                        <a:spcBef>
                          <a:spcPts val="0"/>
                        </a:spcBef>
                        <a:spcAft>
                          <a:spcPts val="0"/>
                        </a:spcAft>
                      </a:pPr>
                      <a:r>
                        <a:rPr lang="en-US" sz="1200" dirty="0">
                          <a:effectLst/>
                          <a:highlight>
                            <a:srgbClr val="00FF00"/>
                          </a:highlight>
                        </a:rPr>
                        <a:t> </a:t>
                      </a:r>
                      <a:endParaRPr lang="en-US" sz="1200" dirty="0">
                        <a:effectLst/>
                        <a:latin typeface="Times New Roman" panose="02020603050405020304" pitchFamily="18" charset="0"/>
                        <a:ea typeface="Times New Roman" panose="02020603050405020304" pitchFamily="18" charset="0"/>
                      </a:endParaRPr>
                    </a:p>
                  </a:txBody>
                  <a:tcPr marL="68580" marR="68580" marT="0" marB="0">
                    <a:solidFill>
                      <a:schemeClr val="bg1"/>
                    </a:solidFill>
                  </a:tcPr>
                </a:tc>
                <a:tc>
                  <a:txBody>
                    <a:bodyPr/>
                    <a:lstStyle/>
                    <a:p>
                      <a:pPr marL="0" marR="0" algn="just">
                        <a:lnSpc>
                          <a:spcPct val="115000"/>
                        </a:lnSpc>
                        <a:spcBef>
                          <a:spcPts val="0"/>
                        </a:spcBef>
                        <a:spcAft>
                          <a:spcPts val="0"/>
                        </a:spcAft>
                      </a:pPr>
                      <a:endParaRPr lang="en-US" sz="1600" dirty="0">
                        <a:effectLst/>
                      </a:endParaRPr>
                    </a:p>
                    <a:p>
                      <a:pPr marL="0" marR="0" algn="just">
                        <a:lnSpc>
                          <a:spcPct val="115000"/>
                        </a:lnSpc>
                        <a:spcBef>
                          <a:spcPts val="0"/>
                        </a:spcBef>
                        <a:spcAft>
                          <a:spcPts val="0"/>
                        </a:spcAft>
                      </a:pPr>
                      <a:r>
                        <a:rPr lang="en-US" sz="1600" dirty="0">
                          <a:effectLst/>
                        </a:rPr>
                        <a:t>Master’s degree</a:t>
                      </a:r>
                      <a:endParaRPr lang="en-US"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endParaRPr lang="en-US" sz="1600" dirty="0">
                        <a:effectLst/>
                      </a:endParaRPr>
                    </a:p>
                    <a:p>
                      <a:pPr marL="0" marR="0" algn="just">
                        <a:lnSpc>
                          <a:spcPct val="115000"/>
                        </a:lnSpc>
                        <a:spcBef>
                          <a:spcPts val="0"/>
                        </a:spcBef>
                        <a:spcAft>
                          <a:spcPts val="0"/>
                        </a:spcAft>
                      </a:pPr>
                      <a:r>
                        <a:rPr lang="en-US" sz="1600" dirty="0">
                          <a:effectLst/>
                        </a:rPr>
                        <a:t>0</a:t>
                      </a:r>
                      <a:endParaRPr lang="en-US"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endParaRPr lang="en-US" sz="1600" dirty="0">
                        <a:effectLst/>
                      </a:endParaRPr>
                    </a:p>
                    <a:p>
                      <a:pPr marL="0" marR="0" algn="just">
                        <a:lnSpc>
                          <a:spcPct val="115000"/>
                        </a:lnSpc>
                        <a:spcBef>
                          <a:spcPts val="0"/>
                        </a:spcBef>
                        <a:spcAft>
                          <a:spcPts val="0"/>
                        </a:spcAft>
                      </a:pPr>
                      <a:r>
                        <a:rPr lang="en-US" sz="1600" dirty="0">
                          <a:effectLst/>
                        </a:rPr>
                        <a:t>0</a:t>
                      </a:r>
                      <a:endParaRPr lang="en-US"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1600" dirty="0">
                          <a:effectLst/>
                        </a:rPr>
                        <a:t>0</a:t>
                      </a:r>
                      <a:endParaRPr lang="en-US" sz="16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just">
                        <a:lnSpc>
                          <a:spcPct val="115000"/>
                        </a:lnSpc>
                        <a:spcBef>
                          <a:spcPts val="0"/>
                        </a:spcBef>
                        <a:spcAft>
                          <a:spcPts val="0"/>
                        </a:spcAft>
                      </a:pPr>
                      <a:r>
                        <a:rPr lang="en-US" sz="1200">
                          <a:effectLst/>
                          <a:highlight>
                            <a:srgbClr val="00FF00"/>
                          </a:highlight>
                        </a:rPr>
                        <a:t> </a:t>
                      </a:r>
                      <a:endParaRPr lang="en-US"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48783416"/>
                  </a:ext>
                </a:extLst>
              </a:tr>
              <a:tr h="419241">
                <a:tc>
                  <a:txBody>
                    <a:bodyPr/>
                    <a:lstStyle/>
                    <a:p>
                      <a:pPr marL="0" marR="0" algn="just">
                        <a:lnSpc>
                          <a:spcPct val="115000"/>
                        </a:lnSpc>
                        <a:spcBef>
                          <a:spcPts val="0"/>
                        </a:spcBef>
                        <a:spcAft>
                          <a:spcPts val="0"/>
                        </a:spcAft>
                      </a:pPr>
                      <a:r>
                        <a:rPr lang="en-US" sz="1200" dirty="0">
                          <a:effectLst/>
                          <a:highlight>
                            <a:srgbClr val="00FF00"/>
                          </a:highlight>
                        </a:rPr>
                        <a:t> </a:t>
                      </a:r>
                      <a:endParaRPr lang="en-US" sz="1200" dirty="0">
                        <a:effectLst/>
                        <a:latin typeface="Times New Roman" panose="02020603050405020304" pitchFamily="18" charset="0"/>
                        <a:ea typeface="Times New Roman" panose="02020603050405020304" pitchFamily="18" charset="0"/>
                      </a:endParaRPr>
                    </a:p>
                  </a:txBody>
                  <a:tcPr marL="68580" marR="68580" marT="0" marB="0">
                    <a:solidFill>
                      <a:schemeClr val="bg1"/>
                    </a:solidFill>
                  </a:tcPr>
                </a:tc>
                <a:tc>
                  <a:txBody>
                    <a:bodyPr/>
                    <a:lstStyle/>
                    <a:p>
                      <a:pPr marL="0" marR="0" algn="just">
                        <a:lnSpc>
                          <a:spcPct val="115000"/>
                        </a:lnSpc>
                        <a:spcBef>
                          <a:spcPts val="0"/>
                        </a:spcBef>
                        <a:spcAft>
                          <a:spcPts val="0"/>
                        </a:spcAft>
                      </a:pPr>
                      <a:endParaRPr lang="en-US" sz="1600" dirty="0">
                        <a:effectLst/>
                      </a:endParaRPr>
                    </a:p>
                    <a:p>
                      <a:pPr marL="0" marR="0" algn="just">
                        <a:lnSpc>
                          <a:spcPct val="115000"/>
                        </a:lnSpc>
                        <a:spcBef>
                          <a:spcPts val="0"/>
                        </a:spcBef>
                        <a:spcAft>
                          <a:spcPts val="0"/>
                        </a:spcAft>
                      </a:pPr>
                      <a:r>
                        <a:rPr lang="en-US" sz="1600" dirty="0">
                          <a:effectLst/>
                        </a:rPr>
                        <a:t>Doctoral degree</a:t>
                      </a:r>
                      <a:endParaRPr lang="en-US"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endParaRPr lang="en-US" sz="1600" dirty="0">
                        <a:effectLst/>
                      </a:endParaRPr>
                    </a:p>
                    <a:p>
                      <a:pPr marL="0" marR="0" algn="just">
                        <a:lnSpc>
                          <a:spcPct val="115000"/>
                        </a:lnSpc>
                        <a:spcBef>
                          <a:spcPts val="0"/>
                        </a:spcBef>
                        <a:spcAft>
                          <a:spcPts val="0"/>
                        </a:spcAft>
                      </a:pPr>
                      <a:r>
                        <a:rPr lang="en-US" sz="1600" dirty="0">
                          <a:effectLst/>
                        </a:rPr>
                        <a:t>0</a:t>
                      </a:r>
                      <a:endParaRPr lang="en-US"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endParaRPr lang="en-US" sz="1600" dirty="0">
                        <a:effectLst/>
                      </a:endParaRPr>
                    </a:p>
                    <a:p>
                      <a:pPr marL="0" marR="0" algn="just">
                        <a:lnSpc>
                          <a:spcPct val="115000"/>
                        </a:lnSpc>
                        <a:spcBef>
                          <a:spcPts val="0"/>
                        </a:spcBef>
                        <a:spcAft>
                          <a:spcPts val="0"/>
                        </a:spcAft>
                      </a:pPr>
                      <a:r>
                        <a:rPr lang="en-US" sz="1600" dirty="0">
                          <a:effectLst/>
                        </a:rPr>
                        <a:t>0</a:t>
                      </a:r>
                      <a:endParaRPr lang="en-US"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1600" dirty="0">
                          <a:effectLst/>
                        </a:rPr>
                        <a:t>0</a:t>
                      </a:r>
                      <a:endParaRPr lang="en-US" sz="16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just">
                        <a:lnSpc>
                          <a:spcPct val="115000"/>
                        </a:lnSpc>
                        <a:spcBef>
                          <a:spcPts val="0"/>
                        </a:spcBef>
                        <a:spcAft>
                          <a:spcPts val="0"/>
                        </a:spcAft>
                      </a:pPr>
                      <a:r>
                        <a:rPr lang="en-US" sz="1200">
                          <a:effectLst/>
                          <a:highlight>
                            <a:srgbClr val="00FF00"/>
                          </a:highlight>
                        </a:rPr>
                        <a:t> </a:t>
                      </a:r>
                      <a:endParaRPr lang="en-US"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931731982"/>
                  </a:ext>
                </a:extLst>
              </a:tr>
              <a:tr h="419241">
                <a:tc>
                  <a:txBody>
                    <a:bodyPr/>
                    <a:lstStyle/>
                    <a:p>
                      <a:pPr marL="0" marR="0" algn="just">
                        <a:lnSpc>
                          <a:spcPct val="115000"/>
                        </a:lnSpc>
                        <a:spcBef>
                          <a:spcPts val="0"/>
                        </a:spcBef>
                        <a:spcAft>
                          <a:spcPts val="0"/>
                        </a:spcAft>
                      </a:pPr>
                      <a:r>
                        <a:rPr lang="en-US" sz="1200" dirty="0">
                          <a:effectLst/>
                          <a:highlight>
                            <a:srgbClr val="00FF00"/>
                          </a:highlight>
                        </a:rPr>
                        <a:t> </a:t>
                      </a:r>
                      <a:endParaRPr lang="en-US" sz="1200" dirty="0">
                        <a:effectLst/>
                        <a:latin typeface="Times New Roman" panose="02020603050405020304" pitchFamily="18" charset="0"/>
                        <a:ea typeface="Times New Roman" panose="02020603050405020304" pitchFamily="18" charset="0"/>
                      </a:endParaRPr>
                    </a:p>
                  </a:txBody>
                  <a:tcPr marL="68580" marR="68580" marT="0" marB="0">
                    <a:solidFill>
                      <a:schemeClr val="bg1"/>
                    </a:solidFill>
                  </a:tcPr>
                </a:tc>
                <a:tc>
                  <a:txBody>
                    <a:bodyPr/>
                    <a:lstStyle/>
                    <a:p>
                      <a:pPr marL="0" marR="0" algn="just">
                        <a:lnSpc>
                          <a:spcPct val="115000"/>
                        </a:lnSpc>
                        <a:spcBef>
                          <a:spcPts val="0"/>
                        </a:spcBef>
                        <a:spcAft>
                          <a:spcPts val="0"/>
                        </a:spcAft>
                      </a:pPr>
                      <a:r>
                        <a:rPr lang="en-US" sz="1600">
                          <a:effectLst/>
                        </a:rPr>
                        <a:t> </a:t>
                      </a:r>
                      <a:endParaRPr lang="en-US"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1600">
                          <a:effectLst/>
                        </a:rPr>
                        <a:t> </a:t>
                      </a:r>
                      <a:endParaRPr lang="en-US"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1600">
                          <a:effectLst/>
                        </a:rPr>
                        <a:t> </a:t>
                      </a:r>
                      <a:endParaRPr lang="en-US"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1600" dirty="0">
                          <a:effectLst/>
                        </a:rPr>
                        <a:t> </a:t>
                      </a:r>
                      <a:endParaRPr lang="en-US" sz="16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just">
                        <a:lnSpc>
                          <a:spcPct val="115000"/>
                        </a:lnSpc>
                        <a:spcBef>
                          <a:spcPts val="0"/>
                        </a:spcBef>
                        <a:spcAft>
                          <a:spcPts val="0"/>
                        </a:spcAft>
                      </a:pPr>
                      <a:r>
                        <a:rPr lang="en-US" sz="1200">
                          <a:effectLst/>
                          <a:highlight>
                            <a:srgbClr val="00FF00"/>
                          </a:highlight>
                        </a:rPr>
                        <a:t> </a:t>
                      </a:r>
                      <a:endParaRPr lang="en-US"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955796271"/>
                  </a:ext>
                </a:extLst>
              </a:tr>
              <a:tr h="419241">
                <a:tc>
                  <a:txBody>
                    <a:bodyPr/>
                    <a:lstStyle/>
                    <a:p>
                      <a:pPr marL="0" marR="0" algn="just">
                        <a:lnSpc>
                          <a:spcPct val="115000"/>
                        </a:lnSpc>
                        <a:spcBef>
                          <a:spcPts val="0"/>
                        </a:spcBef>
                        <a:spcAft>
                          <a:spcPts val="0"/>
                        </a:spcAft>
                      </a:pPr>
                      <a:r>
                        <a:rPr lang="en-US" sz="1200" dirty="0">
                          <a:effectLst/>
                          <a:highlight>
                            <a:srgbClr val="00FF00"/>
                          </a:highlight>
                        </a:rPr>
                        <a:t> </a:t>
                      </a:r>
                      <a:endParaRPr lang="en-US" sz="1200" dirty="0">
                        <a:effectLst/>
                        <a:latin typeface="Times New Roman" panose="02020603050405020304" pitchFamily="18" charset="0"/>
                        <a:ea typeface="Times New Roman" panose="02020603050405020304" pitchFamily="18" charset="0"/>
                      </a:endParaRPr>
                    </a:p>
                  </a:txBody>
                  <a:tcPr marL="68580" marR="68580" marT="0" marB="0">
                    <a:solidFill>
                      <a:schemeClr val="bg1"/>
                    </a:solidFill>
                  </a:tcPr>
                </a:tc>
                <a:tc>
                  <a:txBody>
                    <a:bodyPr/>
                    <a:lstStyle/>
                    <a:p>
                      <a:pPr marL="0" marR="0" algn="just">
                        <a:lnSpc>
                          <a:spcPct val="115000"/>
                        </a:lnSpc>
                        <a:spcBef>
                          <a:spcPts val="0"/>
                        </a:spcBef>
                        <a:spcAft>
                          <a:spcPts val="0"/>
                        </a:spcAft>
                      </a:pPr>
                      <a:r>
                        <a:rPr lang="en-US" sz="1600">
                          <a:effectLst/>
                        </a:rPr>
                        <a:t>Other</a:t>
                      </a:r>
                      <a:endParaRPr lang="en-US"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endParaRPr lang="en-US" sz="1600" dirty="0">
                        <a:effectLst/>
                      </a:endParaRPr>
                    </a:p>
                    <a:p>
                      <a:pPr marL="0" marR="0" algn="just">
                        <a:lnSpc>
                          <a:spcPct val="115000"/>
                        </a:lnSpc>
                        <a:spcBef>
                          <a:spcPts val="0"/>
                        </a:spcBef>
                        <a:spcAft>
                          <a:spcPts val="0"/>
                        </a:spcAft>
                      </a:pPr>
                      <a:r>
                        <a:rPr lang="en-US" sz="1600" dirty="0">
                          <a:effectLst/>
                        </a:rPr>
                        <a:t>1</a:t>
                      </a:r>
                      <a:endParaRPr lang="en-US"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endParaRPr lang="en-US" sz="1600" dirty="0">
                        <a:effectLst/>
                      </a:endParaRPr>
                    </a:p>
                    <a:p>
                      <a:pPr marL="0" marR="0" algn="just">
                        <a:lnSpc>
                          <a:spcPct val="115000"/>
                        </a:lnSpc>
                        <a:spcBef>
                          <a:spcPts val="0"/>
                        </a:spcBef>
                        <a:spcAft>
                          <a:spcPts val="0"/>
                        </a:spcAft>
                      </a:pPr>
                      <a:r>
                        <a:rPr lang="en-US" sz="1600" dirty="0">
                          <a:effectLst/>
                        </a:rPr>
                        <a:t>1</a:t>
                      </a:r>
                      <a:endParaRPr lang="en-US"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1600" dirty="0">
                          <a:effectLst/>
                        </a:rPr>
                        <a:t>1</a:t>
                      </a:r>
                      <a:endParaRPr lang="en-US" sz="16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just">
                        <a:lnSpc>
                          <a:spcPct val="115000"/>
                        </a:lnSpc>
                        <a:spcBef>
                          <a:spcPts val="0"/>
                        </a:spcBef>
                        <a:spcAft>
                          <a:spcPts val="0"/>
                        </a:spcAft>
                      </a:pPr>
                      <a:r>
                        <a:rPr lang="en-US" sz="1200">
                          <a:effectLst/>
                        </a:rPr>
                        <a:t> </a:t>
                      </a:r>
                      <a:endParaRPr lang="en-US"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84853495"/>
                  </a:ext>
                </a:extLst>
              </a:tr>
              <a:tr h="419241">
                <a:tc>
                  <a:txBody>
                    <a:bodyPr/>
                    <a:lstStyle/>
                    <a:p>
                      <a:pPr marL="0" marR="0" algn="just">
                        <a:lnSpc>
                          <a:spcPct val="115000"/>
                        </a:lnSpc>
                        <a:spcBef>
                          <a:spcPts val="0"/>
                        </a:spcBef>
                        <a:spcAft>
                          <a:spcPts val="0"/>
                        </a:spcAft>
                      </a:pPr>
                      <a:r>
                        <a:rPr lang="en-US" sz="1200" dirty="0">
                          <a:effectLst/>
                        </a:rPr>
                        <a:t> </a:t>
                      </a:r>
                      <a:endParaRPr lang="en-US" sz="1200" dirty="0">
                        <a:effectLst/>
                        <a:latin typeface="Times New Roman" panose="02020603050405020304" pitchFamily="18" charset="0"/>
                        <a:ea typeface="Times New Roman" panose="02020603050405020304" pitchFamily="18" charset="0"/>
                      </a:endParaRPr>
                    </a:p>
                  </a:txBody>
                  <a:tcPr marL="68580" marR="68580" marT="0" marB="0">
                    <a:solidFill>
                      <a:schemeClr val="bg1"/>
                    </a:solidFill>
                  </a:tcPr>
                </a:tc>
                <a:tc>
                  <a:txBody>
                    <a:bodyPr/>
                    <a:lstStyle/>
                    <a:p>
                      <a:pPr marL="0" marR="0" algn="just">
                        <a:lnSpc>
                          <a:spcPct val="115000"/>
                        </a:lnSpc>
                        <a:spcBef>
                          <a:spcPts val="0"/>
                        </a:spcBef>
                        <a:spcAft>
                          <a:spcPts val="0"/>
                        </a:spcAft>
                      </a:pPr>
                      <a:r>
                        <a:rPr lang="en-US" sz="1200">
                          <a:effectLst/>
                        </a:rPr>
                        <a:t> </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1200">
                          <a:effectLst/>
                        </a:rPr>
                        <a:t> </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1200">
                          <a:effectLst/>
                        </a:rPr>
                        <a:t> </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1200">
                          <a:effectLst/>
                        </a:rPr>
                        <a:t> </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1200" dirty="0">
                          <a:effectLst/>
                        </a:rPr>
                        <a:t> </a:t>
                      </a:r>
                      <a:endParaRPr lang="en-US" sz="12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404471038"/>
                  </a:ext>
                </a:extLst>
              </a:tr>
            </a:tbl>
          </a:graphicData>
        </a:graphic>
      </p:graphicFrame>
    </p:spTree>
    <p:extLst>
      <p:ext uri="{BB962C8B-B14F-4D97-AF65-F5344CB8AC3E}">
        <p14:creationId xmlns:p14="http://schemas.microsoft.com/office/powerpoint/2010/main" val="9041597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2561493" y="-4384432"/>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200" b="1" i="1" u="none" strike="noStrike" cap="none" normalizeH="0" baseline="0">
                <a:ln>
                  <a:noFill/>
                </a:ln>
                <a:solidFill>
                  <a:schemeClr val="tx1"/>
                </a:solidFill>
                <a:effectLst/>
                <a:latin typeface="Arial" panose="020B0604020202020204" pitchFamily="34" charset="0"/>
                <a:ea typeface="Times New Roman" panose="02020603050405020304" pitchFamily="18" charset="0"/>
              </a:rPr>
              <a:t>Comparison by Country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3" name="Chart 2"/>
          <p:cNvGraphicFramePr/>
          <p:nvPr/>
        </p:nvGraphicFramePr>
        <p:xfrm>
          <a:off x="1398494" y="215153"/>
          <a:ext cx="8767482" cy="5127811"/>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3"/>
          <p:cNvSpPr>
            <a:spLocks noChangeArrowheads="1"/>
          </p:cNvSpPr>
          <p:nvPr/>
        </p:nvSpPr>
        <p:spPr bwMode="auto">
          <a:xfrm>
            <a:off x="2561493" y="-392723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 name="Rectangle 4"/>
          <p:cNvSpPr>
            <a:spLocks noChangeArrowheads="1"/>
          </p:cNvSpPr>
          <p:nvPr/>
        </p:nvSpPr>
        <p:spPr bwMode="auto">
          <a:xfrm>
            <a:off x="2561493" y="-392723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br>
            <a:r>
              <a:rPr kumimoji="0" lang="en-US" altLang="en-US" sz="1200" b="0" i="1" u="none" strike="noStrike" cap="none" normalizeH="0" baseline="0">
                <a:ln>
                  <a:noFill/>
                </a:ln>
                <a:solidFill>
                  <a:schemeClr val="tx1"/>
                </a:solidFill>
                <a:effectLst/>
                <a:latin typeface="Arial" panose="020B0604020202020204" pitchFamily="34" charset="0"/>
                <a:ea typeface="Times New Roman" panose="02020603050405020304" pitchFamily="18" charset="0"/>
              </a:rPr>
              <a:t> </a:t>
            </a:r>
            <a:endParaRPr kumimoji="0" lang="en-US" alt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The two studies clearly show that those who entered religious life in the US in 2016 were more educated than those entering religious life in Kenya in 2017, meaning that they had a higher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 name="Rectangle 5"/>
          <p:cNvSpPr/>
          <p:nvPr/>
        </p:nvSpPr>
        <p:spPr>
          <a:xfrm>
            <a:off x="1631576" y="6203576"/>
            <a:ext cx="10318376" cy="923330"/>
          </a:xfrm>
          <a:prstGeom prst="rect">
            <a:avLst/>
          </a:prstGeom>
          <a:noFill/>
        </p:spPr>
        <p:txBody>
          <a:bodyPr wrap="square" lIns="91440" tIns="45720" rIns="91440" bIns="45720">
            <a:spAutoFit/>
          </a:bodyPr>
          <a:lstStyle/>
          <a:p>
            <a:pPr algn="ctr"/>
            <a:endParaRPr lang="en-US" sz="5400" b="1" cap="none" spc="50" dirty="0">
              <a:ln w="0"/>
              <a:solidFill>
                <a:schemeClr val="bg2"/>
              </a:solidFill>
              <a:effectLst>
                <a:innerShdw blurRad="63500" dist="50800" dir="13500000">
                  <a:srgbClr val="000000">
                    <a:alpha val="50000"/>
                  </a:srgbClr>
                </a:innerShdw>
              </a:effectLst>
            </a:endParaRPr>
          </a:p>
        </p:txBody>
      </p:sp>
      <p:sp>
        <p:nvSpPr>
          <p:cNvPr id="7" name="Rectangle 6"/>
          <p:cNvSpPr/>
          <p:nvPr/>
        </p:nvSpPr>
        <p:spPr>
          <a:xfrm>
            <a:off x="654424" y="5504346"/>
            <a:ext cx="10632141" cy="923330"/>
          </a:xfrm>
          <a:prstGeom prst="rect">
            <a:avLst/>
          </a:prstGeom>
          <a:noFill/>
        </p:spPr>
        <p:txBody>
          <a:bodyPr wrap="square" lIns="91440" tIns="45720" rIns="91440" bIns="45720">
            <a:spAutoFit/>
          </a:bodyPr>
          <a:lstStyle/>
          <a:p>
            <a:pPr algn="ctr"/>
            <a:r>
              <a:rPr lang="en-US" b="1" spc="50" dirty="0">
                <a:ln w="0"/>
                <a:solidFill>
                  <a:schemeClr val="bg1"/>
                </a:solidFill>
                <a:effectLst>
                  <a:innerShdw blurRad="63500" dist="50800" dir="13500000">
                    <a:srgbClr val="000000">
                      <a:alpha val="50000"/>
                    </a:srgbClr>
                  </a:innerShdw>
                </a:effectLst>
              </a:rPr>
              <a:t>A comparison of the US and Kenyan studies shows that those entering religious life in the US in 2016 were more likely to have higher academic qualifications and therefore better work experience than those entering religious life in Kenya in 2017 before entry into religious life. </a:t>
            </a:r>
            <a:endParaRPr lang="en-US" b="1" cap="none" spc="50" dirty="0">
              <a:ln w="0"/>
              <a:solidFill>
                <a:schemeClr val="bg1"/>
              </a:solidFill>
              <a:effectLst>
                <a:innerShdw blurRad="63500" dist="50800" dir="13500000">
                  <a:srgbClr val="000000">
                    <a:alpha val="50000"/>
                  </a:srgbClr>
                </a:innerShdw>
              </a:effectLst>
            </a:endParaRPr>
          </a:p>
        </p:txBody>
      </p:sp>
    </p:spTree>
    <p:extLst>
      <p:ext uri="{BB962C8B-B14F-4D97-AF65-F5344CB8AC3E}">
        <p14:creationId xmlns:p14="http://schemas.microsoft.com/office/powerpoint/2010/main" val="13810827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729758" y="79131"/>
          <a:ext cx="7596556" cy="5668381"/>
        </p:xfrm>
        <a:graphic>
          <a:graphicData uri="http://schemas.openxmlformats.org/drawingml/2006/table">
            <a:tbl>
              <a:tblPr firstRow="1" firstCol="1" bandRow="1">
                <a:tableStyleId>{5C22544A-7EE6-4342-B048-85BDC9FD1C3A}</a:tableStyleId>
              </a:tblPr>
              <a:tblGrid>
                <a:gridCol w="478207">
                  <a:extLst>
                    <a:ext uri="{9D8B030D-6E8A-4147-A177-3AD203B41FA5}">
                      <a16:colId xmlns:a16="http://schemas.microsoft.com/office/drawing/2014/main" val="640729553"/>
                    </a:ext>
                  </a:extLst>
                </a:gridCol>
                <a:gridCol w="140961">
                  <a:extLst>
                    <a:ext uri="{9D8B030D-6E8A-4147-A177-3AD203B41FA5}">
                      <a16:colId xmlns:a16="http://schemas.microsoft.com/office/drawing/2014/main" val="1564066369"/>
                    </a:ext>
                  </a:extLst>
                </a:gridCol>
                <a:gridCol w="1984818">
                  <a:extLst>
                    <a:ext uri="{9D8B030D-6E8A-4147-A177-3AD203B41FA5}">
                      <a16:colId xmlns:a16="http://schemas.microsoft.com/office/drawing/2014/main" val="3936026222"/>
                    </a:ext>
                  </a:extLst>
                </a:gridCol>
                <a:gridCol w="1064246">
                  <a:extLst>
                    <a:ext uri="{9D8B030D-6E8A-4147-A177-3AD203B41FA5}">
                      <a16:colId xmlns:a16="http://schemas.microsoft.com/office/drawing/2014/main" val="2784514598"/>
                    </a:ext>
                  </a:extLst>
                </a:gridCol>
                <a:gridCol w="272699">
                  <a:extLst>
                    <a:ext uri="{9D8B030D-6E8A-4147-A177-3AD203B41FA5}">
                      <a16:colId xmlns:a16="http://schemas.microsoft.com/office/drawing/2014/main" val="3040857347"/>
                    </a:ext>
                  </a:extLst>
                </a:gridCol>
                <a:gridCol w="512372">
                  <a:extLst>
                    <a:ext uri="{9D8B030D-6E8A-4147-A177-3AD203B41FA5}">
                      <a16:colId xmlns:a16="http://schemas.microsoft.com/office/drawing/2014/main" val="795743656"/>
                    </a:ext>
                  </a:extLst>
                </a:gridCol>
                <a:gridCol w="140961">
                  <a:extLst>
                    <a:ext uri="{9D8B030D-6E8A-4147-A177-3AD203B41FA5}">
                      <a16:colId xmlns:a16="http://schemas.microsoft.com/office/drawing/2014/main" val="3655477693"/>
                    </a:ext>
                  </a:extLst>
                </a:gridCol>
                <a:gridCol w="155471">
                  <a:extLst>
                    <a:ext uri="{9D8B030D-6E8A-4147-A177-3AD203B41FA5}">
                      <a16:colId xmlns:a16="http://schemas.microsoft.com/office/drawing/2014/main" val="2590876085"/>
                    </a:ext>
                  </a:extLst>
                </a:gridCol>
                <a:gridCol w="276462">
                  <a:extLst>
                    <a:ext uri="{9D8B030D-6E8A-4147-A177-3AD203B41FA5}">
                      <a16:colId xmlns:a16="http://schemas.microsoft.com/office/drawing/2014/main" val="4230755719"/>
                    </a:ext>
                  </a:extLst>
                </a:gridCol>
                <a:gridCol w="276462">
                  <a:extLst>
                    <a:ext uri="{9D8B030D-6E8A-4147-A177-3AD203B41FA5}">
                      <a16:colId xmlns:a16="http://schemas.microsoft.com/office/drawing/2014/main" val="1433506501"/>
                    </a:ext>
                  </a:extLst>
                </a:gridCol>
                <a:gridCol w="608736">
                  <a:extLst>
                    <a:ext uri="{9D8B030D-6E8A-4147-A177-3AD203B41FA5}">
                      <a16:colId xmlns:a16="http://schemas.microsoft.com/office/drawing/2014/main" val="432955686"/>
                    </a:ext>
                  </a:extLst>
                </a:gridCol>
                <a:gridCol w="1685161">
                  <a:extLst>
                    <a:ext uri="{9D8B030D-6E8A-4147-A177-3AD203B41FA5}">
                      <a16:colId xmlns:a16="http://schemas.microsoft.com/office/drawing/2014/main" val="856212186"/>
                    </a:ext>
                  </a:extLst>
                </a:gridCol>
              </a:tblGrid>
              <a:tr h="266261">
                <a:tc>
                  <a:txBody>
                    <a:bodyPr/>
                    <a:lstStyle/>
                    <a:p>
                      <a:pPr marL="0" marR="0" algn="just">
                        <a:lnSpc>
                          <a:spcPct val="115000"/>
                        </a:lnSpc>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57745" marR="57745" marT="0" marB="0">
                    <a:solidFill>
                      <a:srgbClr val="0070C0"/>
                    </a:solidFill>
                  </a:tcPr>
                </a:tc>
                <a:tc gridSpan="2">
                  <a:txBody>
                    <a:bodyPr/>
                    <a:lstStyle/>
                    <a:p>
                      <a:pPr marL="0" marR="0" algn="just">
                        <a:lnSpc>
                          <a:spcPct val="115000"/>
                        </a:lnSpc>
                        <a:spcBef>
                          <a:spcPts val="0"/>
                        </a:spcBef>
                        <a:spcAft>
                          <a:spcPts val="0"/>
                        </a:spcAft>
                      </a:pPr>
                      <a:r>
                        <a:rPr lang="en-US" sz="1800" dirty="0">
                          <a:effectLst/>
                        </a:rPr>
                        <a:t> </a:t>
                      </a:r>
                      <a:endParaRPr lang="en-US" sz="1800" dirty="0">
                        <a:effectLst/>
                        <a:latin typeface="Times New Roman" panose="02020603050405020304" pitchFamily="18" charset="0"/>
                        <a:ea typeface="Times New Roman" panose="02020603050405020304" pitchFamily="18" charset="0"/>
                      </a:endParaRPr>
                    </a:p>
                  </a:txBody>
                  <a:tcPr marL="57745" marR="57745" marT="0" marB="0">
                    <a:solidFill>
                      <a:schemeClr val="tx1">
                        <a:lumMod val="65000"/>
                      </a:schemeClr>
                    </a:solidFill>
                  </a:tcPr>
                </a:tc>
                <a:tc hMerge="1">
                  <a:txBody>
                    <a:bodyPr/>
                    <a:lstStyle/>
                    <a:p>
                      <a:endParaRPr lang="en-US"/>
                    </a:p>
                  </a:txBody>
                  <a:tcPr/>
                </a:tc>
                <a:tc gridSpan="3">
                  <a:txBody>
                    <a:bodyPr/>
                    <a:lstStyle/>
                    <a:p>
                      <a:pPr marL="0" marR="0" algn="just">
                        <a:lnSpc>
                          <a:spcPct val="115000"/>
                        </a:lnSpc>
                        <a:spcBef>
                          <a:spcPts val="0"/>
                        </a:spcBef>
                        <a:spcAft>
                          <a:spcPts val="0"/>
                        </a:spcAft>
                      </a:pPr>
                      <a:r>
                        <a:rPr lang="en-US" sz="1800" dirty="0">
                          <a:effectLst/>
                        </a:rPr>
                        <a:t> </a:t>
                      </a:r>
                      <a:endParaRPr lang="en-US" sz="1800" dirty="0">
                        <a:effectLst/>
                        <a:latin typeface="Times New Roman" panose="02020603050405020304" pitchFamily="18" charset="0"/>
                        <a:ea typeface="Times New Roman" panose="02020603050405020304" pitchFamily="18" charset="0"/>
                      </a:endParaRPr>
                    </a:p>
                  </a:txBody>
                  <a:tcPr marL="57745" marR="57745" marT="0" marB="0">
                    <a:solidFill>
                      <a:schemeClr val="tx1">
                        <a:lumMod val="65000"/>
                      </a:schemeClr>
                    </a:solidFill>
                  </a:tcPr>
                </a:tc>
                <a:tc hMerge="1">
                  <a:txBody>
                    <a:bodyPr/>
                    <a:lstStyle/>
                    <a:p>
                      <a:endParaRPr lang="en-US"/>
                    </a:p>
                  </a:txBody>
                  <a:tcPr/>
                </a:tc>
                <a:tc hMerge="1">
                  <a:txBody>
                    <a:bodyPr/>
                    <a:lstStyle/>
                    <a:p>
                      <a:endParaRPr lang="en-US"/>
                    </a:p>
                  </a:txBody>
                  <a:tcPr/>
                </a:tc>
                <a:tc gridSpan="4">
                  <a:txBody>
                    <a:bodyPr/>
                    <a:lstStyle/>
                    <a:p>
                      <a:pPr marL="0" marR="0" algn="just">
                        <a:lnSpc>
                          <a:spcPct val="115000"/>
                        </a:lnSpc>
                        <a:spcBef>
                          <a:spcPts val="0"/>
                        </a:spcBef>
                        <a:spcAft>
                          <a:spcPts val="0"/>
                        </a:spcAft>
                      </a:pPr>
                      <a:r>
                        <a:rPr lang="en-US" sz="1800" dirty="0">
                          <a:effectLst/>
                        </a:rPr>
                        <a:t> </a:t>
                      </a:r>
                      <a:endParaRPr lang="en-US" sz="1800" dirty="0">
                        <a:effectLst/>
                        <a:latin typeface="Times New Roman" panose="02020603050405020304" pitchFamily="18" charset="0"/>
                        <a:ea typeface="Times New Roman" panose="02020603050405020304" pitchFamily="18" charset="0"/>
                      </a:endParaRPr>
                    </a:p>
                  </a:txBody>
                  <a:tcPr marL="57745" marR="57745" marT="0" marB="0">
                    <a:solidFill>
                      <a:schemeClr val="tx1">
                        <a:lumMod val="6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marL="0" marR="0" algn="just">
                        <a:lnSpc>
                          <a:spcPct val="115000"/>
                        </a:lnSpc>
                        <a:spcBef>
                          <a:spcPts val="0"/>
                        </a:spcBef>
                        <a:spcAft>
                          <a:spcPts val="0"/>
                        </a:spcAft>
                      </a:pPr>
                      <a:r>
                        <a:rPr lang="en-US" sz="1800" dirty="0">
                          <a:effectLst/>
                        </a:rPr>
                        <a:t> </a:t>
                      </a:r>
                      <a:endParaRPr lang="en-US" sz="1800" dirty="0">
                        <a:effectLst/>
                        <a:latin typeface="Times New Roman" panose="02020603050405020304" pitchFamily="18" charset="0"/>
                        <a:ea typeface="Times New Roman" panose="02020603050405020304" pitchFamily="18" charset="0"/>
                      </a:endParaRPr>
                    </a:p>
                  </a:txBody>
                  <a:tcPr marL="57745" marR="57745" marT="0" marB="0">
                    <a:solidFill>
                      <a:schemeClr val="tx1">
                        <a:lumMod val="65000"/>
                      </a:schemeClr>
                    </a:solidFill>
                  </a:tcPr>
                </a:tc>
                <a:tc hMerge="1">
                  <a:txBody>
                    <a:bodyPr/>
                    <a:lstStyle/>
                    <a:p>
                      <a:endParaRPr lang="en-US"/>
                    </a:p>
                  </a:txBody>
                  <a:tcPr/>
                </a:tc>
                <a:extLst>
                  <a:ext uri="{0D108BD9-81ED-4DB2-BD59-A6C34878D82A}">
                    <a16:rowId xmlns:a16="http://schemas.microsoft.com/office/drawing/2014/main" val="368511364"/>
                  </a:ext>
                </a:extLst>
              </a:tr>
              <a:tr h="266261">
                <a:tc>
                  <a:txBody>
                    <a:bodyPr/>
                    <a:lstStyle/>
                    <a:p>
                      <a:pPr marL="0" marR="0" algn="just">
                        <a:lnSpc>
                          <a:spcPct val="115000"/>
                        </a:lnSpc>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57745" marR="57745" marT="0" marB="0">
                    <a:solidFill>
                      <a:srgbClr val="0070C0"/>
                    </a:solidFill>
                  </a:tcPr>
                </a:tc>
                <a:tc>
                  <a:txBody>
                    <a:bodyPr/>
                    <a:lstStyle/>
                    <a:p>
                      <a:pPr marL="0" marR="0" algn="just">
                        <a:lnSpc>
                          <a:spcPct val="115000"/>
                        </a:lnSpc>
                        <a:spcBef>
                          <a:spcPts val="0"/>
                        </a:spcBef>
                        <a:spcAft>
                          <a:spcPts val="0"/>
                        </a:spcAft>
                      </a:pPr>
                      <a:r>
                        <a:rPr lang="en-US" sz="1800" dirty="0">
                          <a:effectLst/>
                          <a:highlight>
                            <a:srgbClr val="00FF00"/>
                          </a:highlight>
                        </a:rPr>
                        <a:t> </a:t>
                      </a:r>
                      <a:endParaRPr lang="en-US" sz="1800" dirty="0">
                        <a:effectLst/>
                        <a:latin typeface="Times New Roman" panose="02020603050405020304" pitchFamily="18" charset="0"/>
                        <a:ea typeface="Times New Roman" panose="02020603050405020304" pitchFamily="18" charset="0"/>
                      </a:endParaRPr>
                    </a:p>
                  </a:txBody>
                  <a:tcPr marL="57745" marR="57745" marT="0" marB="0"/>
                </a:tc>
                <a:tc gridSpan="10">
                  <a:txBody>
                    <a:bodyPr/>
                    <a:lstStyle/>
                    <a:p>
                      <a:pPr marL="0" marR="0" algn="ctr">
                        <a:lnSpc>
                          <a:spcPct val="115000"/>
                        </a:lnSpc>
                        <a:spcBef>
                          <a:spcPts val="0"/>
                        </a:spcBef>
                        <a:spcAft>
                          <a:spcPts val="0"/>
                        </a:spcAft>
                      </a:pPr>
                      <a:r>
                        <a:rPr lang="en-US" sz="1800" b="1" dirty="0">
                          <a:effectLst/>
                        </a:rPr>
                        <a:t>How Much Did the Following Attract you to Religious Life?</a:t>
                      </a:r>
                      <a:endParaRPr lang="en-US" sz="1800" b="1" dirty="0">
                        <a:effectLst/>
                        <a:latin typeface="Times New Roman" panose="02020603050405020304" pitchFamily="18" charset="0"/>
                        <a:ea typeface="Times New Roman" panose="02020603050405020304" pitchFamily="18" charset="0"/>
                      </a:endParaRPr>
                    </a:p>
                  </a:txBody>
                  <a:tcPr marL="57745" marR="57745"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916772838"/>
                  </a:ext>
                </a:extLst>
              </a:tr>
              <a:tr h="266261">
                <a:tc>
                  <a:txBody>
                    <a:bodyPr/>
                    <a:lstStyle/>
                    <a:p>
                      <a:pPr marL="0" marR="0" algn="just">
                        <a:lnSpc>
                          <a:spcPct val="115000"/>
                        </a:lnSpc>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57745" marR="57745" marT="0" marB="0">
                    <a:solidFill>
                      <a:srgbClr val="0070C0"/>
                    </a:solidFill>
                  </a:tcPr>
                </a:tc>
                <a:tc>
                  <a:txBody>
                    <a:bodyPr/>
                    <a:lstStyle/>
                    <a:p>
                      <a:pPr marL="0" marR="0" algn="just">
                        <a:lnSpc>
                          <a:spcPct val="115000"/>
                        </a:lnSpc>
                        <a:spcBef>
                          <a:spcPts val="0"/>
                        </a:spcBef>
                        <a:spcAft>
                          <a:spcPts val="0"/>
                        </a:spcAft>
                      </a:pPr>
                      <a:r>
                        <a:rPr lang="en-US" sz="1800" dirty="0">
                          <a:effectLst/>
                        </a:rPr>
                        <a:t> </a:t>
                      </a:r>
                      <a:endParaRPr lang="en-US" sz="1800" dirty="0">
                        <a:effectLst/>
                        <a:latin typeface="Times New Roman" panose="02020603050405020304" pitchFamily="18" charset="0"/>
                        <a:ea typeface="Times New Roman" panose="02020603050405020304" pitchFamily="18" charset="0"/>
                      </a:endParaRPr>
                    </a:p>
                  </a:txBody>
                  <a:tcPr marL="57745" marR="57745" marT="0" marB="0"/>
                </a:tc>
                <a:tc gridSpan="10">
                  <a:txBody>
                    <a:bodyPr/>
                    <a:lstStyle/>
                    <a:p>
                      <a:pPr marL="0" marR="0" algn="ctr">
                        <a:lnSpc>
                          <a:spcPct val="115000"/>
                        </a:lnSpc>
                        <a:spcBef>
                          <a:spcPts val="0"/>
                        </a:spcBef>
                        <a:spcAft>
                          <a:spcPts val="0"/>
                        </a:spcAft>
                      </a:pPr>
                      <a:r>
                        <a:rPr lang="en-US" sz="1800" b="1" dirty="0">
                          <a:effectLst/>
                        </a:rPr>
                        <a:t>Percentage checking each response</a:t>
                      </a:r>
                      <a:endParaRPr lang="en-US" sz="1800" b="1" dirty="0">
                        <a:effectLst/>
                        <a:latin typeface="Times New Roman" panose="02020603050405020304" pitchFamily="18" charset="0"/>
                        <a:ea typeface="Times New Roman" panose="02020603050405020304" pitchFamily="18" charset="0"/>
                      </a:endParaRPr>
                    </a:p>
                  </a:txBody>
                  <a:tcPr marL="57745" marR="57745"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54312038"/>
                  </a:ext>
                </a:extLst>
              </a:tr>
              <a:tr h="0">
                <a:tc>
                  <a:txBody>
                    <a:bodyPr/>
                    <a:lstStyle/>
                    <a:p>
                      <a:pPr marL="0" marR="0" algn="just">
                        <a:lnSpc>
                          <a:spcPct val="115000"/>
                        </a:lnSpc>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57745" marR="57745" marT="0" marB="0">
                    <a:solidFill>
                      <a:srgbClr val="0070C0"/>
                    </a:solidFill>
                  </a:tcPr>
                </a:tc>
                <a:tc gridSpan="2">
                  <a:txBody>
                    <a:bodyPr/>
                    <a:lstStyle/>
                    <a:p>
                      <a:pPr marL="0" marR="0" algn="just">
                        <a:lnSpc>
                          <a:spcPct val="115000"/>
                        </a:lnSpc>
                        <a:spcBef>
                          <a:spcPts val="0"/>
                        </a:spcBef>
                        <a:spcAft>
                          <a:spcPts val="0"/>
                        </a:spcAft>
                      </a:pPr>
                      <a:r>
                        <a:rPr lang="en-US" sz="1800">
                          <a:effectLst/>
                        </a:rPr>
                        <a:t> </a:t>
                      </a:r>
                      <a:endParaRPr lang="en-US" sz="1800">
                        <a:effectLst/>
                        <a:latin typeface="Times New Roman" panose="02020603050405020304" pitchFamily="18" charset="0"/>
                        <a:ea typeface="Times New Roman" panose="02020603050405020304" pitchFamily="18" charset="0"/>
                      </a:endParaRPr>
                    </a:p>
                  </a:txBody>
                  <a:tcPr marL="57745" marR="57745" marT="0" marB="0"/>
                </a:tc>
                <a:tc hMerge="1">
                  <a:txBody>
                    <a:bodyPr/>
                    <a:lstStyle/>
                    <a:p>
                      <a:endParaRPr lang="en-US"/>
                    </a:p>
                  </a:txBody>
                  <a:tcPr/>
                </a:tc>
                <a:tc gridSpan="2">
                  <a:txBody>
                    <a:bodyPr/>
                    <a:lstStyle/>
                    <a:p>
                      <a:pPr marL="0" marR="0" algn="just">
                        <a:lnSpc>
                          <a:spcPct val="115000"/>
                        </a:lnSpc>
                        <a:spcBef>
                          <a:spcPts val="0"/>
                        </a:spcBef>
                        <a:spcAft>
                          <a:spcPts val="0"/>
                        </a:spcAft>
                      </a:pPr>
                      <a:r>
                        <a:rPr lang="en-US" sz="1800" dirty="0">
                          <a:effectLst/>
                        </a:rPr>
                        <a:t> </a:t>
                      </a:r>
                      <a:endParaRPr lang="en-US" sz="1800" dirty="0">
                        <a:effectLst/>
                        <a:latin typeface="Times New Roman" panose="02020603050405020304" pitchFamily="18" charset="0"/>
                        <a:ea typeface="Times New Roman" panose="02020603050405020304" pitchFamily="18" charset="0"/>
                      </a:endParaRPr>
                    </a:p>
                  </a:txBody>
                  <a:tcPr marL="57745" marR="57745" marT="0" marB="0"/>
                </a:tc>
                <a:tc hMerge="1">
                  <a:txBody>
                    <a:bodyPr/>
                    <a:lstStyle/>
                    <a:p>
                      <a:endParaRPr lang="en-US"/>
                    </a:p>
                  </a:txBody>
                  <a:tcPr/>
                </a:tc>
                <a:tc gridSpan="4">
                  <a:txBody>
                    <a:bodyPr/>
                    <a:lstStyle/>
                    <a:p>
                      <a:pPr marL="0" marR="0" algn="just">
                        <a:lnSpc>
                          <a:spcPct val="115000"/>
                        </a:lnSpc>
                        <a:spcBef>
                          <a:spcPts val="0"/>
                        </a:spcBef>
                        <a:spcAft>
                          <a:spcPts val="0"/>
                        </a:spcAft>
                      </a:pPr>
                      <a:r>
                        <a:rPr lang="en-US" sz="1800" dirty="0">
                          <a:effectLst/>
                        </a:rPr>
                        <a:t> </a:t>
                      </a:r>
                      <a:endParaRPr lang="en-US" sz="1800" dirty="0">
                        <a:effectLst/>
                        <a:latin typeface="Times New Roman" panose="02020603050405020304" pitchFamily="18" charset="0"/>
                        <a:ea typeface="Times New Roman" panose="02020603050405020304" pitchFamily="18" charset="0"/>
                      </a:endParaRPr>
                    </a:p>
                  </a:txBody>
                  <a:tcPr marL="57745" marR="57745" marT="0" marB="0" anchor="b"/>
                </a:tc>
                <a:tc hMerge="1">
                  <a:txBody>
                    <a:bodyPr/>
                    <a:lstStyle/>
                    <a:p>
                      <a:pPr marL="0" marR="0" algn="just">
                        <a:lnSpc>
                          <a:spcPct val="115000"/>
                        </a:lnSpc>
                        <a:spcBef>
                          <a:spcPts val="0"/>
                        </a:spcBef>
                        <a:spcAft>
                          <a:spcPts val="0"/>
                        </a:spcAft>
                      </a:pPr>
                      <a:endParaRPr lang="en-US" sz="1800">
                        <a:effectLst/>
                        <a:latin typeface="Times New Roman" panose="02020603050405020304" pitchFamily="18" charset="0"/>
                        <a:ea typeface="Times New Roman" panose="02020603050405020304" pitchFamily="18" charset="0"/>
                      </a:endParaRPr>
                    </a:p>
                  </a:txBody>
                  <a:tcPr marL="57745" marR="57745" marT="0" marB="0" anchor="b"/>
                </a:tc>
                <a:tc hMerge="1">
                  <a:txBody>
                    <a:bodyPr/>
                    <a:lstStyle/>
                    <a:p>
                      <a:endParaRPr lang="en-US"/>
                    </a:p>
                  </a:txBody>
                  <a:tcPr/>
                </a:tc>
                <a:tc hMerge="1">
                  <a:txBody>
                    <a:bodyPr/>
                    <a:lstStyle/>
                    <a:p>
                      <a:endParaRPr lang="en-US"/>
                    </a:p>
                  </a:txBody>
                  <a:tcPr/>
                </a:tc>
                <a:tc gridSpan="2">
                  <a:txBody>
                    <a:bodyPr/>
                    <a:lstStyle/>
                    <a:p>
                      <a:pPr marL="0" marR="0" algn="just">
                        <a:lnSpc>
                          <a:spcPct val="115000"/>
                        </a:lnSpc>
                        <a:spcBef>
                          <a:spcPts val="0"/>
                        </a:spcBef>
                        <a:spcAft>
                          <a:spcPts val="0"/>
                        </a:spcAft>
                      </a:pPr>
                      <a:r>
                        <a:rPr lang="en-US" sz="1800">
                          <a:effectLst/>
                        </a:rPr>
                        <a:t> </a:t>
                      </a:r>
                      <a:endParaRPr lang="en-US" sz="1800">
                        <a:effectLst/>
                        <a:latin typeface="Times New Roman" panose="02020603050405020304" pitchFamily="18" charset="0"/>
                        <a:ea typeface="Times New Roman" panose="02020603050405020304" pitchFamily="18" charset="0"/>
                      </a:endParaRPr>
                    </a:p>
                  </a:txBody>
                  <a:tcPr marL="57745" marR="57745" marT="0" marB="0" anchor="b"/>
                </a:tc>
                <a:tc hMerge="1">
                  <a:txBody>
                    <a:bodyPr/>
                    <a:lstStyle/>
                    <a:p>
                      <a:endParaRPr lang="en-US"/>
                    </a:p>
                  </a:txBody>
                  <a:tcPr/>
                </a:tc>
                <a:tc>
                  <a:txBody>
                    <a:bodyPr/>
                    <a:lstStyle/>
                    <a:p>
                      <a:pPr marL="0" marR="0" algn="just">
                        <a:lnSpc>
                          <a:spcPct val="115000"/>
                        </a:lnSpc>
                        <a:spcBef>
                          <a:spcPts val="0"/>
                        </a:spcBef>
                        <a:spcAft>
                          <a:spcPts val="0"/>
                        </a:spcAft>
                      </a:pPr>
                      <a:r>
                        <a:rPr lang="en-US" sz="1800">
                          <a:effectLst/>
                        </a:rPr>
                        <a:t> </a:t>
                      </a:r>
                      <a:endParaRPr lang="en-US" sz="1800">
                        <a:effectLst/>
                        <a:latin typeface="Times New Roman" panose="02020603050405020304" pitchFamily="18" charset="0"/>
                        <a:ea typeface="Times New Roman" panose="02020603050405020304" pitchFamily="18" charset="0"/>
                      </a:endParaRPr>
                    </a:p>
                  </a:txBody>
                  <a:tcPr marL="57745" marR="57745" marT="0" marB="0" anchor="b"/>
                </a:tc>
                <a:extLst>
                  <a:ext uri="{0D108BD9-81ED-4DB2-BD59-A6C34878D82A}">
                    <a16:rowId xmlns:a16="http://schemas.microsoft.com/office/drawing/2014/main" val="913814118"/>
                  </a:ext>
                </a:extLst>
              </a:tr>
              <a:tr h="1331302">
                <a:tc>
                  <a:txBody>
                    <a:bodyPr/>
                    <a:lstStyle/>
                    <a:p>
                      <a:pPr marL="0" marR="0" algn="just">
                        <a:lnSpc>
                          <a:spcPct val="115000"/>
                        </a:lnSpc>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57745" marR="57745" marT="0" marB="0">
                    <a:solidFill>
                      <a:srgbClr val="0070C0"/>
                    </a:solidFill>
                  </a:tcPr>
                </a:tc>
                <a:tc gridSpan="7">
                  <a:txBody>
                    <a:bodyPr/>
                    <a:lstStyle/>
                    <a:p>
                      <a:pPr marL="0" marR="0" algn="just">
                        <a:lnSpc>
                          <a:spcPct val="115000"/>
                        </a:lnSpc>
                        <a:spcBef>
                          <a:spcPts val="0"/>
                        </a:spcBef>
                        <a:spcAft>
                          <a:spcPts val="0"/>
                        </a:spcAft>
                      </a:pPr>
                      <a:r>
                        <a:rPr lang="en-US" sz="1800" dirty="0">
                          <a:effectLst/>
                        </a:rPr>
                        <a:t> </a:t>
                      </a:r>
                      <a:endParaRPr lang="en-US" sz="1800" dirty="0">
                        <a:effectLst/>
                        <a:latin typeface="Times New Roman" panose="02020603050405020304" pitchFamily="18" charset="0"/>
                        <a:ea typeface="Times New Roman" panose="02020603050405020304" pitchFamily="18" charset="0"/>
                      </a:endParaRPr>
                    </a:p>
                  </a:txBody>
                  <a:tcPr marL="57745" marR="57745"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marL="0" marR="0" algn="just">
                        <a:lnSpc>
                          <a:spcPct val="115000"/>
                        </a:lnSpc>
                        <a:spcBef>
                          <a:spcPts val="0"/>
                        </a:spcBef>
                        <a:spcAft>
                          <a:spcPts val="0"/>
                        </a:spcAft>
                      </a:pPr>
                      <a:r>
                        <a:rPr lang="en-US" sz="1800" dirty="0">
                          <a:effectLst/>
                        </a:rPr>
                        <a:t>“Somewhat or “Very much”</a:t>
                      </a:r>
                    </a:p>
                    <a:p>
                      <a:pPr marL="0" marR="0" algn="just">
                        <a:lnSpc>
                          <a:spcPct val="115000"/>
                        </a:lnSpc>
                        <a:spcBef>
                          <a:spcPts val="0"/>
                        </a:spcBef>
                        <a:spcAft>
                          <a:spcPts val="0"/>
                        </a:spcAft>
                      </a:pPr>
                      <a:r>
                        <a:rPr lang="en-US" sz="1800" dirty="0">
                          <a:effectLst/>
                        </a:rPr>
                        <a:t> </a:t>
                      </a:r>
                      <a:endParaRPr lang="en-US" sz="1800" dirty="0">
                        <a:effectLst/>
                        <a:latin typeface="Times New Roman" panose="02020603050405020304" pitchFamily="18" charset="0"/>
                        <a:ea typeface="Times New Roman" panose="02020603050405020304" pitchFamily="18" charset="0"/>
                      </a:endParaRPr>
                    </a:p>
                  </a:txBody>
                  <a:tcPr marL="57745" marR="57745" marT="0" marB="0" anchor="b"/>
                </a:tc>
                <a:tc hMerge="1">
                  <a:txBody>
                    <a:bodyPr/>
                    <a:lstStyle/>
                    <a:p>
                      <a:endParaRPr lang="en-US"/>
                    </a:p>
                  </a:txBody>
                  <a:tcPr/>
                </a:tc>
                <a:tc hMerge="1">
                  <a:txBody>
                    <a:bodyPr/>
                    <a:lstStyle/>
                    <a:p>
                      <a:endParaRPr lang="en-US"/>
                    </a:p>
                  </a:txBody>
                  <a:tcPr/>
                </a:tc>
                <a:tc>
                  <a:txBody>
                    <a:bodyPr/>
                    <a:lstStyle/>
                    <a:p>
                      <a:pPr marL="0" marR="0" algn="just">
                        <a:lnSpc>
                          <a:spcPct val="115000"/>
                        </a:lnSpc>
                        <a:spcBef>
                          <a:spcPts val="0"/>
                        </a:spcBef>
                        <a:spcAft>
                          <a:spcPts val="0"/>
                        </a:spcAft>
                      </a:pPr>
                      <a:r>
                        <a:rPr lang="en-US" sz="1800" dirty="0">
                          <a:effectLst/>
                        </a:rPr>
                        <a:t>“Very much”</a:t>
                      </a:r>
                    </a:p>
                    <a:p>
                      <a:pPr marL="0" marR="0" algn="just">
                        <a:lnSpc>
                          <a:spcPct val="115000"/>
                        </a:lnSpc>
                        <a:spcBef>
                          <a:spcPts val="0"/>
                        </a:spcBef>
                        <a:spcAft>
                          <a:spcPts val="0"/>
                        </a:spcAft>
                      </a:pPr>
                      <a:r>
                        <a:rPr lang="en-US" sz="1800" dirty="0">
                          <a:effectLst/>
                        </a:rPr>
                        <a:t> Only</a:t>
                      </a:r>
                    </a:p>
                    <a:p>
                      <a:pPr marL="0" marR="0" algn="just">
                        <a:lnSpc>
                          <a:spcPct val="115000"/>
                        </a:lnSpc>
                        <a:spcBef>
                          <a:spcPts val="0"/>
                        </a:spcBef>
                        <a:spcAft>
                          <a:spcPts val="0"/>
                        </a:spcAft>
                      </a:pPr>
                      <a:r>
                        <a:rPr lang="en-US" sz="1800" dirty="0">
                          <a:effectLst/>
                        </a:rPr>
                        <a:t> </a:t>
                      </a:r>
                      <a:endParaRPr lang="en-US" sz="1800" dirty="0">
                        <a:effectLst/>
                        <a:latin typeface="Times New Roman" panose="02020603050405020304" pitchFamily="18" charset="0"/>
                        <a:ea typeface="Times New Roman" panose="02020603050405020304" pitchFamily="18" charset="0"/>
                      </a:endParaRPr>
                    </a:p>
                  </a:txBody>
                  <a:tcPr marL="57745" marR="57745" marT="0" marB="0" anchor="b"/>
                </a:tc>
                <a:extLst>
                  <a:ext uri="{0D108BD9-81ED-4DB2-BD59-A6C34878D82A}">
                    <a16:rowId xmlns:a16="http://schemas.microsoft.com/office/drawing/2014/main" val="260289348"/>
                  </a:ext>
                </a:extLst>
              </a:tr>
              <a:tr h="532521">
                <a:tc>
                  <a:txBody>
                    <a:bodyPr/>
                    <a:lstStyle/>
                    <a:p>
                      <a:pPr marL="0" marR="0" algn="just">
                        <a:lnSpc>
                          <a:spcPct val="115000"/>
                        </a:lnSpc>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57745" marR="57745" marT="0" marB="0">
                    <a:solidFill>
                      <a:srgbClr val="0070C0"/>
                    </a:solidFill>
                  </a:tcPr>
                </a:tc>
                <a:tc gridSpan="3">
                  <a:txBody>
                    <a:bodyPr/>
                    <a:lstStyle/>
                    <a:p>
                      <a:pPr marL="183515" marR="0" indent="-183515" algn="just">
                        <a:lnSpc>
                          <a:spcPct val="115000"/>
                        </a:lnSpc>
                        <a:spcBef>
                          <a:spcPts val="0"/>
                        </a:spcBef>
                        <a:spcAft>
                          <a:spcPts val="0"/>
                        </a:spcAft>
                      </a:pPr>
                      <a:r>
                        <a:rPr lang="en-US" sz="1800">
                          <a:effectLst/>
                        </a:rPr>
                        <a:t>A desire to be of service to the Church</a:t>
                      </a:r>
                      <a:endParaRPr lang="en-US" sz="1800">
                        <a:effectLst/>
                        <a:latin typeface="Times New Roman" panose="02020603050405020304" pitchFamily="18" charset="0"/>
                        <a:ea typeface="Times New Roman" panose="02020603050405020304" pitchFamily="18" charset="0"/>
                      </a:endParaRPr>
                    </a:p>
                  </a:txBody>
                  <a:tcPr marL="57745" marR="57745" marT="0" marB="0" anchor="ctr"/>
                </a:tc>
                <a:tc hMerge="1">
                  <a:txBody>
                    <a:bodyPr/>
                    <a:lstStyle/>
                    <a:p>
                      <a:endParaRPr lang="en-US"/>
                    </a:p>
                  </a:txBody>
                  <a:tcPr/>
                </a:tc>
                <a:tc hMerge="1">
                  <a:txBody>
                    <a:bodyPr/>
                    <a:lstStyle/>
                    <a:p>
                      <a:pPr marL="0" marR="0" algn="just">
                        <a:lnSpc>
                          <a:spcPct val="115000"/>
                        </a:lnSpc>
                        <a:spcBef>
                          <a:spcPts val="0"/>
                        </a:spcBef>
                        <a:spcAft>
                          <a:spcPts val="0"/>
                        </a:spcAft>
                      </a:pPr>
                      <a:endParaRPr lang="en-US" sz="1800">
                        <a:effectLst/>
                        <a:latin typeface="Times New Roman" panose="02020603050405020304" pitchFamily="18" charset="0"/>
                        <a:ea typeface="Times New Roman" panose="02020603050405020304" pitchFamily="18" charset="0"/>
                      </a:endParaRPr>
                    </a:p>
                  </a:txBody>
                  <a:tcPr marL="57745" marR="57745" marT="0" marB="0"/>
                </a:tc>
                <a:tc gridSpan="2">
                  <a:txBody>
                    <a:bodyPr/>
                    <a:lstStyle/>
                    <a:p>
                      <a:pPr marL="0" marR="0" algn="just">
                        <a:lnSpc>
                          <a:spcPct val="115000"/>
                        </a:lnSpc>
                        <a:spcBef>
                          <a:spcPts val="0"/>
                        </a:spcBef>
                        <a:spcAft>
                          <a:spcPts val="0"/>
                        </a:spcAft>
                      </a:pPr>
                      <a:r>
                        <a:rPr lang="en-US" sz="1800">
                          <a:effectLst/>
                        </a:rPr>
                        <a:t> </a:t>
                      </a:r>
                      <a:endParaRPr lang="en-US" sz="1800">
                        <a:effectLst/>
                        <a:latin typeface="Times New Roman" panose="02020603050405020304" pitchFamily="18" charset="0"/>
                        <a:ea typeface="Times New Roman" panose="02020603050405020304" pitchFamily="18" charset="0"/>
                      </a:endParaRPr>
                    </a:p>
                  </a:txBody>
                  <a:tcPr marL="57745" marR="57745" marT="0" marB="0"/>
                </a:tc>
                <a:tc hMerge="1">
                  <a:txBody>
                    <a:bodyPr/>
                    <a:lstStyle/>
                    <a:p>
                      <a:endParaRPr lang="en-US"/>
                    </a:p>
                  </a:txBody>
                  <a:tcPr/>
                </a:tc>
                <a:tc>
                  <a:txBody>
                    <a:bodyPr/>
                    <a:lstStyle/>
                    <a:p>
                      <a:pPr marL="0" marR="0" algn="just">
                        <a:lnSpc>
                          <a:spcPct val="115000"/>
                        </a:lnSpc>
                        <a:spcBef>
                          <a:spcPts val="0"/>
                        </a:spcBef>
                        <a:spcAft>
                          <a:spcPts val="0"/>
                        </a:spcAft>
                      </a:pPr>
                      <a:r>
                        <a:rPr lang="en-US" sz="1800">
                          <a:effectLst/>
                        </a:rPr>
                        <a:t> </a:t>
                      </a:r>
                      <a:endParaRPr lang="en-US" sz="1800">
                        <a:effectLst/>
                        <a:latin typeface="Times New Roman" panose="02020603050405020304" pitchFamily="18" charset="0"/>
                        <a:ea typeface="Times New Roman" panose="02020603050405020304" pitchFamily="18" charset="0"/>
                      </a:endParaRPr>
                    </a:p>
                  </a:txBody>
                  <a:tcPr marL="57745" marR="57745" marT="0" marB="0" anchor="ctr"/>
                </a:tc>
                <a:tc gridSpan="4">
                  <a:txBody>
                    <a:bodyPr/>
                    <a:lstStyle/>
                    <a:p>
                      <a:pPr marL="0" marR="0" algn="just">
                        <a:lnSpc>
                          <a:spcPct val="115000"/>
                        </a:lnSpc>
                        <a:spcBef>
                          <a:spcPts val="0"/>
                        </a:spcBef>
                        <a:spcAft>
                          <a:spcPts val="0"/>
                        </a:spcAft>
                      </a:pPr>
                      <a:r>
                        <a:rPr lang="en-US" sz="1800" dirty="0">
                          <a:effectLst/>
                        </a:rPr>
                        <a:t>97%</a:t>
                      </a:r>
                      <a:endParaRPr lang="en-US" sz="1800" dirty="0">
                        <a:effectLst/>
                        <a:latin typeface="Times New Roman" panose="02020603050405020304" pitchFamily="18" charset="0"/>
                        <a:ea typeface="Times New Roman" panose="02020603050405020304" pitchFamily="18" charset="0"/>
                      </a:endParaRPr>
                    </a:p>
                  </a:txBody>
                  <a:tcPr marL="57745" marR="57745" marT="0" marB="0" anchor="b"/>
                </a:tc>
                <a:tc hMerge="1">
                  <a:txBody>
                    <a:bodyPr/>
                    <a:lstStyle/>
                    <a:p>
                      <a:endParaRPr lang="en-US"/>
                    </a:p>
                  </a:txBody>
                  <a:tcPr/>
                </a:tc>
                <a:tc hMerge="1">
                  <a:txBody>
                    <a:bodyPr/>
                    <a:lstStyle/>
                    <a:p>
                      <a:pPr marL="0" marR="0" algn="just">
                        <a:lnSpc>
                          <a:spcPct val="115000"/>
                        </a:lnSpc>
                        <a:spcBef>
                          <a:spcPts val="0"/>
                        </a:spcBef>
                        <a:spcAft>
                          <a:spcPts val="0"/>
                        </a:spcAft>
                      </a:pPr>
                      <a:endParaRPr lang="en-US" sz="1800" dirty="0">
                        <a:effectLst/>
                        <a:latin typeface="Times New Roman" panose="02020603050405020304" pitchFamily="18" charset="0"/>
                        <a:ea typeface="Times New Roman" panose="02020603050405020304" pitchFamily="18" charset="0"/>
                      </a:endParaRPr>
                    </a:p>
                  </a:txBody>
                  <a:tcPr marL="57745" marR="57745" marT="0" marB="0" anchor="b"/>
                </a:tc>
                <a:tc hMerge="1">
                  <a:txBody>
                    <a:bodyPr/>
                    <a:lstStyle/>
                    <a:p>
                      <a:endParaRPr lang="en-US"/>
                    </a:p>
                  </a:txBody>
                  <a:tcPr/>
                </a:tc>
                <a:tc>
                  <a:txBody>
                    <a:bodyPr/>
                    <a:lstStyle/>
                    <a:p>
                      <a:pPr marL="0" marR="0" algn="just">
                        <a:lnSpc>
                          <a:spcPct val="115000"/>
                        </a:lnSpc>
                        <a:spcBef>
                          <a:spcPts val="0"/>
                        </a:spcBef>
                        <a:spcAft>
                          <a:spcPts val="0"/>
                        </a:spcAft>
                      </a:pPr>
                      <a:r>
                        <a:rPr lang="en-US" sz="1800" dirty="0">
                          <a:effectLst/>
                        </a:rPr>
                        <a:t>89%</a:t>
                      </a:r>
                      <a:endParaRPr lang="en-US" sz="1800" dirty="0">
                        <a:effectLst/>
                        <a:latin typeface="Times New Roman" panose="02020603050405020304" pitchFamily="18" charset="0"/>
                        <a:ea typeface="Times New Roman" panose="02020603050405020304" pitchFamily="18" charset="0"/>
                      </a:endParaRPr>
                    </a:p>
                  </a:txBody>
                  <a:tcPr marL="57745" marR="57745" marT="0" marB="0" anchor="b"/>
                </a:tc>
                <a:extLst>
                  <a:ext uri="{0D108BD9-81ED-4DB2-BD59-A6C34878D82A}">
                    <a16:rowId xmlns:a16="http://schemas.microsoft.com/office/drawing/2014/main" val="3287662529"/>
                  </a:ext>
                </a:extLst>
              </a:tr>
              <a:tr h="532521">
                <a:tc>
                  <a:txBody>
                    <a:bodyPr/>
                    <a:lstStyle/>
                    <a:p>
                      <a:pPr marL="0" marR="0" algn="just">
                        <a:lnSpc>
                          <a:spcPct val="115000"/>
                        </a:lnSpc>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57745" marR="57745" marT="0" marB="0">
                    <a:solidFill>
                      <a:srgbClr val="0070C0"/>
                    </a:solidFill>
                  </a:tcPr>
                </a:tc>
                <a:tc gridSpan="3">
                  <a:txBody>
                    <a:bodyPr/>
                    <a:lstStyle/>
                    <a:p>
                      <a:pPr marL="0" marR="0" algn="just">
                        <a:lnSpc>
                          <a:spcPct val="115000"/>
                        </a:lnSpc>
                        <a:spcBef>
                          <a:spcPts val="0"/>
                        </a:spcBef>
                        <a:spcAft>
                          <a:spcPts val="0"/>
                        </a:spcAft>
                      </a:pPr>
                      <a:r>
                        <a:rPr lang="en-US" sz="1800">
                          <a:effectLst/>
                        </a:rPr>
                        <a:t>A sense of call to religious life</a:t>
                      </a:r>
                      <a:endParaRPr lang="en-US" sz="1800">
                        <a:effectLst/>
                        <a:latin typeface="Times New Roman" panose="02020603050405020304" pitchFamily="18" charset="0"/>
                        <a:ea typeface="Times New Roman" panose="02020603050405020304" pitchFamily="18" charset="0"/>
                      </a:endParaRPr>
                    </a:p>
                  </a:txBody>
                  <a:tcPr marL="57745" marR="57745" marT="0" marB="0" anchor="ctr"/>
                </a:tc>
                <a:tc hMerge="1">
                  <a:txBody>
                    <a:bodyPr/>
                    <a:lstStyle/>
                    <a:p>
                      <a:endParaRPr lang="en-US"/>
                    </a:p>
                  </a:txBody>
                  <a:tcPr/>
                </a:tc>
                <a:tc hMerge="1">
                  <a:txBody>
                    <a:bodyPr/>
                    <a:lstStyle/>
                    <a:p>
                      <a:pPr marL="0" marR="0" algn="just">
                        <a:lnSpc>
                          <a:spcPct val="115000"/>
                        </a:lnSpc>
                        <a:spcBef>
                          <a:spcPts val="0"/>
                        </a:spcBef>
                        <a:spcAft>
                          <a:spcPts val="0"/>
                        </a:spcAft>
                      </a:pPr>
                      <a:endParaRPr lang="en-US" sz="1800">
                        <a:effectLst/>
                        <a:latin typeface="Times New Roman" panose="02020603050405020304" pitchFamily="18" charset="0"/>
                        <a:ea typeface="Times New Roman" panose="02020603050405020304" pitchFamily="18" charset="0"/>
                      </a:endParaRPr>
                    </a:p>
                  </a:txBody>
                  <a:tcPr marL="57745" marR="57745" marT="0" marB="0"/>
                </a:tc>
                <a:tc gridSpan="2">
                  <a:txBody>
                    <a:bodyPr/>
                    <a:lstStyle/>
                    <a:p>
                      <a:pPr marL="0" marR="0" algn="just">
                        <a:lnSpc>
                          <a:spcPct val="115000"/>
                        </a:lnSpc>
                        <a:spcBef>
                          <a:spcPts val="0"/>
                        </a:spcBef>
                        <a:spcAft>
                          <a:spcPts val="0"/>
                        </a:spcAft>
                      </a:pPr>
                      <a:r>
                        <a:rPr lang="en-US" sz="1800">
                          <a:effectLst/>
                        </a:rPr>
                        <a:t> </a:t>
                      </a:r>
                      <a:endParaRPr lang="en-US" sz="1800">
                        <a:effectLst/>
                        <a:latin typeface="Times New Roman" panose="02020603050405020304" pitchFamily="18" charset="0"/>
                        <a:ea typeface="Times New Roman" panose="02020603050405020304" pitchFamily="18" charset="0"/>
                      </a:endParaRPr>
                    </a:p>
                  </a:txBody>
                  <a:tcPr marL="57745" marR="57745" marT="0" marB="0"/>
                </a:tc>
                <a:tc hMerge="1">
                  <a:txBody>
                    <a:bodyPr/>
                    <a:lstStyle/>
                    <a:p>
                      <a:endParaRPr lang="en-US"/>
                    </a:p>
                  </a:txBody>
                  <a:tcPr/>
                </a:tc>
                <a:tc>
                  <a:txBody>
                    <a:bodyPr/>
                    <a:lstStyle/>
                    <a:p>
                      <a:pPr marL="0" marR="0" algn="just">
                        <a:lnSpc>
                          <a:spcPct val="115000"/>
                        </a:lnSpc>
                        <a:spcBef>
                          <a:spcPts val="0"/>
                        </a:spcBef>
                        <a:spcAft>
                          <a:spcPts val="0"/>
                        </a:spcAft>
                      </a:pPr>
                      <a:r>
                        <a:rPr lang="en-US" sz="1800">
                          <a:effectLst/>
                        </a:rPr>
                        <a:t> </a:t>
                      </a:r>
                      <a:endParaRPr lang="en-US" sz="1800">
                        <a:effectLst/>
                        <a:latin typeface="Times New Roman" panose="02020603050405020304" pitchFamily="18" charset="0"/>
                        <a:ea typeface="Times New Roman" panose="02020603050405020304" pitchFamily="18" charset="0"/>
                      </a:endParaRPr>
                    </a:p>
                  </a:txBody>
                  <a:tcPr marL="57745" marR="57745" marT="0" marB="0" anchor="ctr"/>
                </a:tc>
                <a:tc gridSpan="4">
                  <a:txBody>
                    <a:bodyPr/>
                    <a:lstStyle/>
                    <a:p>
                      <a:pPr marL="0" marR="0" algn="just">
                        <a:lnSpc>
                          <a:spcPct val="115000"/>
                        </a:lnSpc>
                        <a:spcBef>
                          <a:spcPts val="0"/>
                        </a:spcBef>
                        <a:spcAft>
                          <a:spcPts val="0"/>
                        </a:spcAft>
                      </a:pPr>
                      <a:r>
                        <a:rPr lang="en-US" sz="1800">
                          <a:effectLst/>
                        </a:rPr>
                        <a:t>90</a:t>
                      </a:r>
                      <a:endParaRPr lang="en-US" sz="1800">
                        <a:effectLst/>
                        <a:latin typeface="Times New Roman" panose="02020603050405020304" pitchFamily="18" charset="0"/>
                        <a:ea typeface="Times New Roman" panose="02020603050405020304" pitchFamily="18" charset="0"/>
                      </a:endParaRPr>
                    </a:p>
                  </a:txBody>
                  <a:tcPr marL="57745" marR="57745" marT="0" marB="0" anchor="b"/>
                </a:tc>
                <a:tc hMerge="1">
                  <a:txBody>
                    <a:bodyPr/>
                    <a:lstStyle/>
                    <a:p>
                      <a:endParaRPr lang="en-US"/>
                    </a:p>
                  </a:txBody>
                  <a:tcPr/>
                </a:tc>
                <a:tc hMerge="1">
                  <a:txBody>
                    <a:bodyPr/>
                    <a:lstStyle/>
                    <a:p>
                      <a:pPr marL="0" marR="0" algn="just">
                        <a:lnSpc>
                          <a:spcPct val="115000"/>
                        </a:lnSpc>
                        <a:spcBef>
                          <a:spcPts val="0"/>
                        </a:spcBef>
                        <a:spcAft>
                          <a:spcPts val="0"/>
                        </a:spcAft>
                      </a:pPr>
                      <a:endParaRPr lang="en-US" sz="1800">
                        <a:effectLst/>
                        <a:latin typeface="Times New Roman" panose="02020603050405020304" pitchFamily="18" charset="0"/>
                        <a:ea typeface="Times New Roman" panose="02020603050405020304" pitchFamily="18" charset="0"/>
                      </a:endParaRPr>
                    </a:p>
                  </a:txBody>
                  <a:tcPr marL="57745" marR="57745" marT="0" marB="0" anchor="b"/>
                </a:tc>
                <a:tc hMerge="1">
                  <a:txBody>
                    <a:bodyPr/>
                    <a:lstStyle/>
                    <a:p>
                      <a:endParaRPr lang="en-US"/>
                    </a:p>
                  </a:txBody>
                  <a:tcPr/>
                </a:tc>
                <a:tc>
                  <a:txBody>
                    <a:bodyPr/>
                    <a:lstStyle/>
                    <a:p>
                      <a:pPr marL="0" marR="0" algn="just">
                        <a:lnSpc>
                          <a:spcPct val="115000"/>
                        </a:lnSpc>
                        <a:spcBef>
                          <a:spcPts val="0"/>
                        </a:spcBef>
                        <a:spcAft>
                          <a:spcPts val="0"/>
                        </a:spcAft>
                      </a:pPr>
                      <a:r>
                        <a:rPr lang="en-US" sz="1800" dirty="0">
                          <a:effectLst/>
                        </a:rPr>
                        <a:t>78</a:t>
                      </a:r>
                      <a:endParaRPr lang="en-US" sz="1800" dirty="0">
                        <a:effectLst/>
                        <a:latin typeface="Times New Roman" panose="02020603050405020304" pitchFamily="18" charset="0"/>
                        <a:ea typeface="Times New Roman" panose="02020603050405020304" pitchFamily="18" charset="0"/>
                      </a:endParaRPr>
                    </a:p>
                  </a:txBody>
                  <a:tcPr marL="57745" marR="57745" marT="0" marB="0" anchor="b"/>
                </a:tc>
                <a:extLst>
                  <a:ext uri="{0D108BD9-81ED-4DB2-BD59-A6C34878D82A}">
                    <a16:rowId xmlns:a16="http://schemas.microsoft.com/office/drawing/2014/main" val="2952391951"/>
                  </a:ext>
                </a:extLst>
              </a:tr>
              <a:tr h="532521">
                <a:tc>
                  <a:txBody>
                    <a:bodyPr/>
                    <a:lstStyle/>
                    <a:p>
                      <a:pPr marL="0" marR="0" algn="just">
                        <a:lnSpc>
                          <a:spcPct val="115000"/>
                        </a:lnSpc>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57745" marR="57745" marT="0" marB="0">
                    <a:solidFill>
                      <a:srgbClr val="0070C0"/>
                    </a:solidFill>
                  </a:tcPr>
                </a:tc>
                <a:tc gridSpan="3">
                  <a:txBody>
                    <a:bodyPr/>
                    <a:lstStyle/>
                    <a:p>
                      <a:pPr marL="183515" marR="0" indent="-183515" algn="just">
                        <a:lnSpc>
                          <a:spcPct val="115000"/>
                        </a:lnSpc>
                        <a:spcBef>
                          <a:spcPts val="0"/>
                        </a:spcBef>
                        <a:spcAft>
                          <a:spcPts val="0"/>
                        </a:spcAft>
                      </a:pPr>
                      <a:r>
                        <a:rPr lang="en-US" sz="1800">
                          <a:effectLst/>
                        </a:rPr>
                        <a:t>A desire for prayer and spiritual growth</a:t>
                      </a:r>
                      <a:endParaRPr lang="en-US" sz="1800">
                        <a:effectLst/>
                        <a:latin typeface="Times New Roman" panose="02020603050405020304" pitchFamily="18" charset="0"/>
                        <a:ea typeface="Times New Roman" panose="02020603050405020304" pitchFamily="18" charset="0"/>
                      </a:endParaRPr>
                    </a:p>
                  </a:txBody>
                  <a:tcPr marL="57745" marR="57745" marT="0" marB="0" anchor="ctr"/>
                </a:tc>
                <a:tc hMerge="1">
                  <a:txBody>
                    <a:bodyPr/>
                    <a:lstStyle/>
                    <a:p>
                      <a:endParaRPr lang="en-US"/>
                    </a:p>
                  </a:txBody>
                  <a:tcPr/>
                </a:tc>
                <a:tc hMerge="1">
                  <a:txBody>
                    <a:bodyPr/>
                    <a:lstStyle/>
                    <a:p>
                      <a:pPr marL="0" marR="0" algn="just">
                        <a:lnSpc>
                          <a:spcPct val="115000"/>
                        </a:lnSpc>
                        <a:spcBef>
                          <a:spcPts val="0"/>
                        </a:spcBef>
                        <a:spcAft>
                          <a:spcPts val="0"/>
                        </a:spcAft>
                      </a:pPr>
                      <a:endParaRPr lang="en-US" sz="1800">
                        <a:effectLst/>
                        <a:latin typeface="Times New Roman" panose="02020603050405020304" pitchFamily="18" charset="0"/>
                        <a:ea typeface="Times New Roman" panose="02020603050405020304" pitchFamily="18" charset="0"/>
                      </a:endParaRPr>
                    </a:p>
                  </a:txBody>
                  <a:tcPr marL="57745" marR="57745" marT="0" marB="0"/>
                </a:tc>
                <a:tc gridSpan="2">
                  <a:txBody>
                    <a:bodyPr/>
                    <a:lstStyle/>
                    <a:p>
                      <a:pPr marL="0" marR="0" algn="just">
                        <a:lnSpc>
                          <a:spcPct val="115000"/>
                        </a:lnSpc>
                        <a:spcBef>
                          <a:spcPts val="0"/>
                        </a:spcBef>
                        <a:spcAft>
                          <a:spcPts val="0"/>
                        </a:spcAft>
                      </a:pPr>
                      <a:r>
                        <a:rPr lang="en-US" sz="1800">
                          <a:effectLst/>
                        </a:rPr>
                        <a:t> </a:t>
                      </a:r>
                      <a:endParaRPr lang="en-US" sz="1800">
                        <a:effectLst/>
                        <a:latin typeface="Times New Roman" panose="02020603050405020304" pitchFamily="18" charset="0"/>
                        <a:ea typeface="Times New Roman" panose="02020603050405020304" pitchFamily="18" charset="0"/>
                      </a:endParaRPr>
                    </a:p>
                  </a:txBody>
                  <a:tcPr marL="57745" marR="57745" marT="0" marB="0"/>
                </a:tc>
                <a:tc hMerge="1">
                  <a:txBody>
                    <a:bodyPr/>
                    <a:lstStyle/>
                    <a:p>
                      <a:endParaRPr lang="en-US"/>
                    </a:p>
                  </a:txBody>
                  <a:tcPr/>
                </a:tc>
                <a:tc>
                  <a:txBody>
                    <a:bodyPr/>
                    <a:lstStyle/>
                    <a:p>
                      <a:pPr marL="0" marR="0" algn="just">
                        <a:lnSpc>
                          <a:spcPct val="115000"/>
                        </a:lnSpc>
                        <a:spcBef>
                          <a:spcPts val="0"/>
                        </a:spcBef>
                        <a:spcAft>
                          <a:spcPts val="0"/>
                        </a:spcAft>
                      </a:pPr>
                      <a:r>
                        <a:rPr lang="en-US" sz="1800">
                          <a:effectLst/>
                        </a:rPr>
                        <a:t> </a:t>
                      </a:r>
                      <a:endParaRPr lang="en-US" sz="1800">
                        <a:effectLst/>
                        <a:latin typeface="Times New Roman" panose="02020603050405020304" pitchFamily="18" charset="0"/>
                        <a:ea typeface="Times New Roman" panose="02020603050405020304" pitchFamily="18" charset="0"/>
                      </a:endParaRPr>
                    </a:p>
                  </a:txBody>
                  <a:tcPr marL="57745" marR="57745" marT="0" marB="0" anchor="ctr"/>
                </a:tc>
                <a:tc gridSpan="4">
                  <a:txBody>
                    <a:bodyPr/>
                    <a:lstStyle/>
                    <a:p>
                      <a:pPr marL="0" marR="0" algn="just">
                        <a:lnSpc>
                          <a:spcPct val="115000"/>
                        </a:lnSpc>
                        <a:spcBef>
                          <a:spcPts val="0"/>
                        </a:spcBef>
                        <a:spcAft>
                          <a:spcPts val="0"/>
                        </a:spcAft>
                      </a:pPr>
                      <a:r>
                        <a:rPr lang="en-US" sz="1800">
                          <a:effectLst/>
                        </a:rPr>
                        <a:t>89</a:t>
                      </a:r>
                      <a:endParaRPr lang="en-US" sz="1800">
                        <a:effectLst/>
                        <a:latin typeface="Times New Roman" panose="02020603050405020304" pitchFamily="18" charset="0"/>
                        <a:ea typeface="Times New Roman" panose="02020603050405020304" pitchFamily="18" charset="0"/>
                      </a:endParaRPr>
                    </a:p>
                  </a:txBody>
                  <a:tcPr marL="57745" marR="57745" marT="0" marB="0" anchor="b"/>
                </a:tc>
                <a:tc hMerge="1">
                  <a:txBody>
                    <a:bodyPr/>
                    <a:lstStyle/>
                    <a:p>
                      <a:endParaRPr lang="en-US"/>
                    </a:p>
                  </a:txBody>
                  <a:tcPr/>
                </a:tc>
                <a:tc hMerge="1">
                  <a:txBody>
                    <a:bodyPr/>
                    <a:lstStyle/>
                    <a:p>
                      <a:pPr marL="0" marR="0" algn="just">
                        <a:lnSpc>
                          <a:spcPct val="115000"/>
                        </a:lnSpc>
                        <a:spcBef>
                          <a:spcPts val="0"/>
                        </a:spcBef>
                        <a:spcAft>
                          <a:spcPts val="0"/>
                        </a:spcAft>
                      </a:pPr>
                      <a:endParaRPr lang="en-US" sz="1800">
                        <a:effectLst/>
                        <a:latin typeface="Times New Roman" panose="02020603050405020304" pitchFamily="18" charset="0"/>
                        <a:ea typeface="Times New Roman" panose="02020603050405020304" pitchFamily="18" charset="0"/>
                      </a:endParaRPr>
                    </a:p>
                  </a:txBody>
                  <a:tcPr marL="57745" marR="57745" marT="0" marB="0" anchor="b"/>
                </a:tc>
                <a:tc hMerge="1">
                  <a:txBody>
                    <a:bodyPr/>
                    <a:lstStyle/>
                    <a:p>
                      <a:endParaRPr lang="en-US"/>
                    </a:p>
                  </a:txBody>
                  <a:tcPr/>
                </a:tc>
                <a:tc>
                  <a:txBody>
                    <a:bodyPr/>
                    <a:lstStyle/>
                    <a:p>
                      <a:pPr marL="0" marR="0" algn="just">
                        <a:lnSpc>
                          <a:spcPct val="115000"/>
                        </a:lnSpc>
                        <a:spcBef>
                          <a:spcPts val="0"/>
                        </a:spcBef>
                        <a:spcAft>
                          <a:spcPts val="0"/>
                        </a:spcAft>
                      </a:pPr>
                      <a:r>
                        <a:rPr lang="en-US" sz="1800" dirty="0">
                          <a:effectLst/>
                        </a:rPr>
                        <a:t>76</a:t>
                      </a:r>
                      <a:endParaRPr lang="en-US" sz="1800" dirty="0">
                        <a:effectLst/>
                        <a:latin typeface="Times New Roman" panose="02020603050405020304" pitchFamily="18" charset="0"/>
                        <a:ea typeface="Times New Roman" panose="02020603050405020304" pitchFamily="18" charset="0"/>
                      </a:endParaRPr>
                    </a:p>
                  </a:txBody>
                  <a:tcPr marL="57745" marR="57745" marT="0" marB="0" anchor="b"/>
                </a:tc>
                <a:extLst>
                  <a:ext uri="{0D108BD9-81ED-4DB2-BD59-A6C34878D82A}">
                    <a16:rowId xmlns:a16="http://schemas.microsoft.com/office/drawing/2014/main" val="3609089089"/>
                  </a:ext>
                </a:extLst>
              </a:tr>
              <a:tr h="532521">
                <a:tc>
                  <a:txBody>
                    <a:bodyPr/>
                    <a:lstStyle/>
                    <a:p>
                      <a:pPr marL="0" marR="0" algn="just">
                        <a:lnSpc>
                          <a:spcPct val="115000"/>
                        </a:lnSpc>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57745" marR="57745" marT="0" marB="0">
                    <a:solidFill>
                      <a:srgbClr val="0070C0"/>
                    </a:solidFill>
                  </a:tcPr>
                </a:tc>
                <a:tc gridSpan="3">
                  <a:txBody>
                    <a:bodyPr/>
                    <a:lstStyle/>
                    <a:p>
                      <a:pPr marL="183515" marR="0" indent="-183515" algn="just">
                        <a:lnSpc>
                          <a:spcPct val="115000"/>
                        </a:lnSpc>
                        <a:spcBef>
                          <a:spcPts val="0"/>
                        </a:spcBef>
                        <a:spcAft>
                          <a:spcPts val="0"/>
                        </a:spcAft>
                      </a:pPr>
                      <a:r>
                        <a:rPr lang="en-US" sz="1800">
                          <a:effectLst/>
                        </a:rPr>
                        <a:t>A desire to reach out to the poor</a:t>
                      </a:r>
                      <a:endParaRPr lang="en-US" sz="1800">
                        <a:effectLst/>
                        <a:latin typeface="Times New Roman" panose="02020603050405020304" pitchFamily="18" charset="0"/>
                        <a:ea typeface="Times New Roman" panose="02020603050405020304" pitchFamily="18" charset="0"/>
                      </a:endParaRPr>
                    </a:p>
                  </a:txBody>
                  <a:tcPr marL="57745" marR="57745" marT="0" marB="0" anchor="ctr"/>
                </a:tc>
                <a:tc hMerge="1">
                  <a:txBody>
                    <a:bodyPr/>
                    <a:lstStyle/>
                    <a:p>
                      <a:endParaRPr lang="en-US"/>
                    </a:p>
                  </a:txBody>
                  <a:tcPr/>
                </a:tc>
                <a:tc hMerge="1">
                  <a:txBody>
                    <a:bodyPr/>
                    <a:lstStyle/>
                    <a:p>
                      <a:pPr marL="0" marR="0" algn="just">
                        <a:lnSpc>
                          <a:spcPct val="115000"/>
                        </a:lnSpc>
                        <a:spcBef>
                          <a:spcPts val="0"/>
                        </a:spcBef>
                        <a:spcAft>
                          <a:spcPts val="0"/>
                        </a:spcAft>
                      </a:pPr>
                      <a:endParaRPr lang="en-US" sz="1800">
                        <a:effectLst/>
                        <a:latin typeface="Times New Roman" panose="02020603050405020304" pitchFamily="18" charset="0"/>
                        <a:ea typeface="Times New Roman" panose="02020603050405020304" pitchFamily="18" charset="0"/>
                      </a:endParaRPr>
                    </a:p>
                  </a:txBody>
                  <a:tcPr marL="57745" marR="57745" marT="0" marB="0"/>
                </a:tc>
                <a:tc gridSpan="2">
                  <a:txBody>
                    <a:bodyPr/>
                    <a:lstStyle/>
                    <a:p>
                      <a:pPr marL="0" marR="0" algn="just">
                        <a:lnSpc>
                          <a:spcPct val="115000"/>
                        </a:lnSpc>
                        <a:spcBef>
                          <a:spcPts val="0"/>
                        </a:spcBef>
                        <a:spcAft>
                          <a:spcPts val="0"/>
                        </a:spcAft>
                      </a:pPr>
                      <a:r>
                        <a:rPr lang="en-US" sz="1800">
                          <a:effectLst/>
                        </a:rPr>
                        <a:t> </a:t>
                      </a:r>
                      <a:endParaRPr lang="en-US" sz="1800">
                        <a:effectLst/>
                        <a:latin typeface="Times New Roman" panose="02020603050405020304" pitchFamily="18" charset="0"/>
                        <a:ea typeface="Times New Roman" panose="02020603050405020304" pitchFamily="18" charset="0"/>
                      </a:endParaRPr>
                    </a:p>
                  </a:txBody>
                  <a:tcPr marL="57745" marR="57745" marT="0" marB="0"/>
                </a:tc>
                <a:tc hMerge="1">
                  <a:txBody>
                    <a:bodyPr/>
                    <a:lstStyle/>
                    <a:p>
                      <a:endParaRPr lang="en-US"/>
                    </a:p>
                  </a:txBody>
                  <a:tcPr/>
                </a:tc>
                <a:tc>
                  <a:txBody>
                    <a:bodyPr/>
                    <a:lstStyle/>
                    <a:p>
                      <a:pPr marL="0" marR="0" algn="just">
                        <a:lnSpc>
                          <a:spcPct val="115000"/>
                        </a:lnSpc>
                        <a:spcBef>
                          <a:spcPts val="0"/>
                        </a:spcBef>
                        <a:spcAft>
                          <a:spcPts val="0"/>
                        </a:spcAft>
                      </a:pPr>
                      <a:r>
                        <a:rPr lang="en-US" sz="1800">
                          <a:effectLst/>
                        </a:rPr>
                        <a:t> </a:t>
                      </a:r>
                      <a:endParaRPr lang="en-US" sz="1800">
                        <a:effectLst/>
                        <a:latin typeface="Times New Roman" panose="02020603050405020304" pitchFamily="18" charset="0"/>
                        <a:ea typeface="Times New Roman" panose="02020603050405020304" pitchFamily="18" charset="0"/>
                      </a:endParaRPr>
                    </a:p>
                  </a:txBody>
                  <a:tcPr marL="57745" marR="57745" marT="0" marB="0" anchor="ctr"/>
                </a:tc>
                <a:tc gridSpan="4">
                  <a:txBody>
                    <a:bodyPr/>
                    <a:lstStyle/>
                    <a:p>
                      <a:pPr marL="0" marR="0" algn="just">
                        <a:lnSpc>
                          <a:spcPct val="115000"/>
                        </a:lnSpc>
                        <a:spcBef>
                          <a:spcPts val="0"/>
                        </a:spcBef>
                        <a:spcAft>
                          <a:spcPts val="0"/>
                        </a:spcAft>
                      </a:pPr>
                      <a:r>
                        <a:rPr lang="en-US" sz="1800">
                          <a:effectLst/>
                        </a:rPr>
                        <a:t>89</a:t>
                      </a:r>
                      <a:endParaRPr lang="en-US" sz="1800">
                        <a:effectLst/>
                        <a:latin typeface="Times New Roman" panose="02020603050405020304" pitchFamily="18" charset="0"/>
                        <a:ea typeface="Times New Roman" panose="02020603050405020304" pitchFamily="18" charset="0"/>
                      </a:endParaRPr>
                    </a:p>
                  </a:txBody>
                  <a:tcPr marL="57745" marR="57745" marT="0" marB="0" anchor="b"/>
                </a:tc>
                <a:tc hMerge="1">
                  <a:txBody>
                    <a:bodyPr/>
                    <a:lstStyle/>
                    <a:p>
                      <a:endParaRPr lang="en-US"/>
                    </a:p>
                  </a:txBody>
                  <a:tcPr/>
                </a:tc>
                <a:tc hMerge="1">
                  <a:txBody>
                    <a:bodyPr/>
                    <a:lstStyle/>
                    <a:p>
                      <a:pPr marL="0" marR="0" algn="just">
                        <a:lnSpc>
                          <a:spcPct val="115000"/>
                        </a:lnSpc>
                        <a:spcBef>
                          <a:spcPts val="0"/>
                        </a:spcBef>
                        <a:spcAft>
                          <a:spcPts val="0"/>
                        </a:spcAft>
                      </a:pPr>
                      <a:endParaRPr lang="en-US" sz="1800">
                        <a:effectLst/>
                        <a:latin typeface="Times New Roman" panose="02020603050405020304" pitchFamily="18" charset="0"/>
                        <a:ea typeface="Times New Roman" panose="02020603050405020304" pitchFamily="18" charset="0"/>
                      </a:endParaRPr>
                    </a:p>
                  </a:txBody>
                  <a:tcPr marL="57745" marR="57745" marT="0" marB="0" anchor="b"/>
                </a:tc>
                <a:tc hMerge="1">
                  <a:txBody>
                    <a:bodyPr/>
                    <a:lstStyle/>
                    <a:p>
                      <a:endParaRPr lang="en-US"/>
                    </a:p>
                  </a:txBody>
                  <a:tcPr/>
                </a:tc>
                <a:tc>
                  <a:txBody>
                    <a:bodyPr/>
                    <a:lstStyle/>
                    <a:p>
                      <a:pPr marL="0" marR="0" algn="just">
                        <a:lnSpc>
                          <a:spcPct val="115000"/>
                        </a:lnSpc>
                        <a:spcBef>
                          <a:spcPts val="0"/>
                        </a:spcBef>
                        <a:spcAft>
                          <a:spcPts val="0"/>
                        </a:spcAft>
                      </a:pPr>
                      <a:r>
                        <a:rPr lang="en-US" sz="1800" dirty="0">
                          <a:effectLst/>
                        </a:rPr>
                        <a:t>72</a:t>
                      </a:r>
                      <a:endParaRPr lang="en-US" sz="1800" dirty="0">
                        <a:effectLst/>
                        <a:latin typeface="Times New Roman" panose="02020603050405020304" pitchFamily="18" charset="0"/>
                        <a:ea typeface="Times New Roman" panose="02020603050405020304" pitchFamily="18" charset="0"/>
                      </a:endParaRPr>
                    </a:p>
                  </a:txBody>
                  <a:tcPr marL="57745" marR="57745" marT="0" marB="0" anchor="b"/>
                </a:tc>
                <a:extLst>
                  <a:ext uri="{0D108BD9-81ED-4DB2-BD59-A6C34878D82A}">
                    <a16:rowId xmlns:a16="http://schemas.microsoft.com/office/drawing/2014/main" val="2336877767"/>
                  </a:ext>
                </a:extLst>
              </a:tr>
              <a:tr h="532521">
                <a:tc>
                  <a:txBody>
                    <a:bodyPr/>
                    <a:lstStyle/>
                    <a:p>
                      <a:pPr marL="0" marR="0" algn="just">
                        <a:lnSpc>
                          <a:spcPct val="115000"/>
                        </a:lnSpc>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57745" marR="57745" marT="0" marB="0">
                    <a:solidFill>
                      <a:srgbClr val="0070C0"/>
                    </a:solidFill>
                  </a:tcPr>
                </a:tc>
                <a:tc gridSpan="3">
                  <a:txBody>
                    <a:bodyPr/>
                    <a:lstStyle/>
                    <a:p>
                      <a:pPr marL="183515" marR="0" indent="-183515" algn="just">
                        <a:lnSpc>
                          <a:spcPct val="115000"/>
                        </a:lnSpc>
                        <a:spcBef>
                          <a:spcPts val="0"/>
                        </a:spcBef>
                        <a:spcAft>
                          <a:spcPts val="0"/>
                        </a:spcAft>
                      </a:pPr>
                      <a:r>
                        <a:rPr lang="en-US" sz="1800">
                          <a:effectLst/>
                        </a:rPr>
                        <a:t>A desire to be part of a community</a:t>
                      </a:r>
                      <a:endParaRPr lang="en-US" sz="1800">
                        <a:effectLst/>
                        <a:latin typeface="Times New Roman" panose="02020603050405020304" pitchFamily="18" charset="0"/>
                        <a:ea typeface="Times New Roman" panose="02020603050405020304" pitchFamily="18" charset="0"/>
                      </a:endParaRPr>
                    </a:p>
                  </a:txBody>
                  <a:tcPr marL="57745" marR="57745" marT="0" marB="0" anchor="ctr"/>
                </a:tc>
                <a:tc hMerge="1">
                  <a:txBody>
                    <a:bodyPr/>
                    <a:lstStyle/>
                    <a:p>
                      <a:endParaRPr lang="en-US"/>
                    </a:p>
                  </a:txBody>
                  <a:tcPr/>
                </a:tc>
                <a:tc hMerge="1">
                  <a:txBody>
                    <a:bodyPr/>
                    <a:lstStyle/>
                    <a:p>
                      <a:pPr marL="0" marR="0" algn="just">
                        <a:lnSpc>
                          <a:spcPct val="115000"/>
                        </a:lnSpc>
                        <a:spcBef>
                          <a:spcPts val="0"/>
                        </a:spcBef>
                        <a:spcAft>
                          <a:spcPts val="0"/>
                        </a:spcAft>
                      </a:pPr>
                      <a:endParaRPr lang="en-US" sz="1800">
                        <a:effectLst/>
                        <a:latin typeface="Times New Roman" panose="02020603050405020304" pitchFamily="18" charset="0"/>
                        <a:ea typeface="Times New Roman" panose="02020603050405020304" pitchFamily="18" charset="0"/>
                      </a:endParaRPr>
                    </a:p>
                  </a:txBody>
                  <a:tcPr marL="57745" marR="57745" marT="0" marB="0"/>
                </a:tc>
                <a:tc gridSpan="2">
                  <a:txBody>
                    <a:bodyPr/>
                    <a:lstStyle/>
                    <a:p>
                      <a:pPr marL="0" marR="0" algn="just">
                        <a:lnSpc>
                          <a:spcPct val="115000"/>
                        </a:lnSpc>
                        <a:spcBef>
                          <a:spcPts val="0"/>
                        </a:spcBef>
                        <a:spcAft>
                          <a:spcPts val="0"/>
                        </a:spcAft>
                      </a:pPr>
                      <a:r>
                        <a:rPr lang="en-US" sz="1800">
                          <a:effectLst/>
                        </a:rPr>
                        <a:t> </a:t>
                      </a:r>
                      <a:endParaRPr lang="en-US" sz="1800">
                        <a:effectLst/>
                        <a:latin typeface="Times New Roman" panose="02020603050405020304" pitchFamily="18" charset="0"/>
                        <a:ea typeface="Times New Roman" panose="02020603050405020304" pitchFamily="18" charset="0"/>
                      </a:endParaRPr>
                    </a:p>
                  </a:txBody>
                  <a:tcPr marL="57745" marR="57745" marT="0" marB="0"/>
                </a:tc>
                <a:tc hMerge="1">
                  <a:txBody>
                    <a:bodyPr/>
                    <a:lstStyle/>
                    <a:p>
                      <a:endParaRPr lang="en-US"/>
                    </a:p>
                  </a:txBody>
                  <a:tcPr/>
                </a:tc>
                <a:tc>
                  <a:txBody>
                    <a:bodyPr/>
                    <a:lstStyle/>
                    <a:p>
                      <a:pPr marL="0" marR="0" algn="just">
                        <a:lnSpc>
                          <a:spcPct val="115000"/>
                        </a:lnSpc>
                        <a:spcBef>
                          <a:spcPts val="0"/>
                        </a:spcBef>
                        <a:spcAft>
                          <a:spcPts val="0"/>
                        </a:spcAft>
                      </a:pPr>
                      <a:r>
                        <a:rPr lang="en-US" sz="1800">
                          <a:effectLst/>
                        </a:rPr>
                        <a:t> </a:t>
                      </a:r>
                      <a:endParaRPr lang="en-US" sz="1800">
                        <a:effectLst/>
                        <a:latin typeface="Times New Roman" panose="02020603050405020304" pitchFamily="18" charset="0"/>
                        <a:ea typeface="Times New Roman" panose="02020603050405020304" pitchFamily="18" charset="0"/>
                      </a:endParaRPr>
                    </a:p>
                  </a:txBody>
                  <a:tcPr marL="57745" marR="57745" marT="0" marB="0" anchor="ctr"/>
                </a:tc>
                <a:tc gridSpan="4">
                  <a:txBody>
                    <a:bodyPr/>
                    <a:lstStyle/>
                    <a:p>
                      <a:pPr marL="0" marR="0" algn="just">
                        <a:lnSpc>
                          <a:spcPct val="115000"/>
                        </a:lnSpc>
                        <a:spcBef>
                          <a:spcPts val="0"/>
                        </a:spcBef>
                        <a:spcAft>
                          <a:spcPts val="0"/>
                        </a:spcAft>
                      </a:pPr>
                      <a:r>
                        <a:rPr lang="en-US" sz="1800">
                          <a:effectLst/>
                        </a:rPr>
                        <a:t>78</a:t>
                      </a:r>
                      <a:endParaRPr lang="en-US" sz="1800">
                        <a:effectLst/>
                        <a:latin typeface="Times New Roman" panose="02020603050405020304" pitchFamily="18" charset="0"/>
                        <a:ea typeface="Times New Roman" panose="02020603050405020304" pitchFamily="18" charset="0"/>
                      </a:endParaRPr>
                    </a:p>
                  </a:txBody>
                  <a:tcPr marL="57745" marR="57745" marT="0" marB="0" anchor="b"/>
                </a:tc>
                <a:tc hMerge="1">
                  <a:txBody>
                    <a:bodyPr/>
                    <a:lstStyle/>
                    <a:p>
                      <a:endParaRPr lang="en-US"/>
                    </a:p>
                  </a:txBody>
                  <a:tcPr/>
                </a:tc>
                <a:tc hMerge="1">
                  <a:txBody>
                    <a:bodyPr/>
                    <a:lstStyle/>
                    <a:p>
                      <a:pPr marL="0" marR="0" algn="just">
                        <a:lnSpc>
                          <a:spcPct val="115000"/>
                        </a:lnSpc>
                        <a:spcBef>
                          <a:spcPts val="0"/>
                        </a:spcBef>
                        <a:spcAft>
                          <a:spcPts val="0"/>
                        </a:spcAft>
                      </a:pPr>
                      <a:endParaRPr lang="en-US" sz="1800">
                        <a:effectLst/>
                        <a:latin typeface="Times New Roman" panose="02020603050405020304" pitchFamily="18" charset="0"/>
                        <a:ea typeface="Times New Roman" panose="02020603050405020304" pitchFamily="18" charset="0"/>
                      </a:endParaRPr>
                    </a:p>
                  </a:txBody>
                  <a:tcPr marL="57745" marR="57745" marT="0" marB="0" anchor="b"/>
                </a:tc>
                <a:tc hMerge="1">
                  <a:txBody>
                    <a:bodyPr/>
                    <a:lstStyle/>
                    <a:p>
                      <a:endParaRPr lang="en-US"/>
                    </a:p>
                  </a:txBody>
                  <a:tcPr/>
                </a:tc>
                <a:tc>
                  <a:txBody>
                    <a:bodyPr/>
                    <a:lstStyle/>
                    <a:p>
                      <a:pPr marL="0" marR="0" algn="just">
                        <a:lnSpc>
                          <a:spcPct val="115000"/>
                        </a:lnSpc>
                        <a:spcBef>
                          <a:spcPts val="0"/>
                        </a:spcBef>
                        <a:spcAft>
                          <a:spcPts val="0"/>
                        </a:spcAft>
                      </a:pPr>
                      <a:r>
                        <a:rPr lang="en-US" sz="1800" dirty="0">
                          <a:effectLst/>
                        </a:rPr>
                        <a:t>52</a:t>
                      </a:r>
                      <a:endParaRPr lang="en-US" sz="1800" dirty="0">
                        <a:effectLst/>
                        <a:latin typeface="Times New Roman" panose="02020603050405020304" pitchFamily="18" charset="0"/>
                        <a:ea typeface="Times New Roman" panose="02020603050405020304" pitchFamily="18" charset="0"/>
                      </a:endParaRPr>
                    </a:p>
                  </a:txBody>
                  <a:tcPr marL="57745" marR="57745" marT="0" marB="0" anchor="b"/>
                </a:tc>
                <a:extLst>
                  <a:ext uri="{0D108BD9-81ED-4DB2-BD59-A6C34878D82A}">
                    <a16:rowId xmlns:a16="http://schemas.microsoft.com/office/drawing/2014/main" val="3407068558"/>
                  </a:ext>
                </a:extLst>
              </a:tr>
              <a:tr h="266261">
                <a:tc>
                  <a:txBody>
                    <a:bodyPr/>
                    <a:lstStyle/>
                    <a:p>
                      <a:pPr marL="0" marR="0" algn="just">
                        <a:lnSpc>
                          <a:spcPct val="115000"/>
                        </a:lnSpc>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57745" marR="57745" marT="0" marB="0">
                    <a:solidFill>
                      <a:srgbClr val="0070C0"/>
                    </a:solidFill>
                  </a:tcPr>
                </a:tc>
                <a:tc gridSpan="3">
                  <a:txBody>
                    <a:bodyPr/>
                    <a:lstStyle/>
                    <a:p>
                      <a:pPr marL="183515" marR="0" indent="-183515" algn="just">
                        <a:lnSpc>
                          <a:spcPct val="115000"/>
                        </a:lnSpc>
                        <a:spcBef>
                          <a:spcPts val="0"/>
                        </a:spcBef>
                        <a:spcAft>
                          <a:spcPts val="0"/>
                        </a:spcAft>
                      </a:pPr>
                      <a:r>
                        <a:rPr lang="en-US" sz="1000">
                          <a:effectLst/>
                        </a:rPr>
                        <a:t> </a:t>
                      </a:r>
                      <a:endParaRPr lang="en-US" sz="1000">
                        <a:effectLst/>
                        <a:latin typeface="Times New Roman" panose="02020603050405020304" pitchFamily="18" charset="0"/>
                        <a:ea typeface="Times New Roman" panose="02020603050405020304" pitchFamily="18" charset="0"/>
                      </a:endParaRPr>
                    </a:p>
                  </a:txBody>
                  <a:tcPr marL="57745" marR="57745" marT="0" marB="0" anchor="ctr"/>
                </a:tc>
                <a:tc hMerge="1">
                  <a:txBody>
                    <a:bodyPr/>
                    <a:lstStyle/>
                    <a:p>
                      <a:endParaRPr lang="en-US"/>
                    </a:p>
                  </a:txBody>
                  <a:tcPr/>
                </a:tc>
                <a:tc hMerge="1">
                  <a:txBody>
                    <a:bodyPr/>
                    <a:lstStyle/>
                    <a:p>
                      <a:pPr marL="0" marR="0" algn="just">
                        <a:lnSpc>
                          <a:spcPct val="115000"/>
                        </a:lnSpc>
                        <a:spcBef>
                          <a:spcPts val="0"/>
                        </a:spcBef>
                        <a:spcAft>
                          <a:spcPts val="0"/>
                        </a:spcAft>
                      </a:pPr>
                      <a:endParaRPr lang="en-US" sz="1000">
                        <a:effectLst/>
                        <a:latin typeface="Times New Roman" panose="02020603050405020304" pitchFamily="18" charset="0"/>
                        <a:ea typeface="Times New Roman" panose="02020603050405020304" pitchFamily="18" charset="0"/>
                      </a:endParaRPr>
                    </a:p>
                  </a:txBody>
                  <a:tcPr marL="57745" marR="57745" marT="0" marB="0"/>
                </a:tc>
                <a:tc gridSpan="2">
                  <a:txBody>
                    <a:bodyPr/>
                    <a:lstStyle/>
                    <a:p>
                      <a:pPr marL="0" marR="0" algn="just">
                        <a:lnSpc>
                          <a:spcPct val="115000"/>
                        </a:lnSpc>
                        <a:spcBef>
                          <a:spcPts val="0"/>
                        </a:spcBef>
                        <a:spcAft>
                          <a:spcPts val="0"/>
                        </a:spcAft>
                      </a:pPr>
                      <a:r>
                        <a:rPr lang="en-US" sz="1000">
                          <a:effectLst/>
                        </a:rPr>
                        <a:t> </a:t>
                      </a:r>
                      <a:endParaRPr lang="en-US" sz="1000">
                        <a:effectLst/>
                        <a:latin typeface="Times New Roman" panose="02020603050405020304" pitchFamily="18" charset="0"/>
                        <a:ea typeface="Times New Roman" panose="02020603050405020304" pitchFamily="18" charset="0"/>
                      </a:endParaRPr>
                    </a:p>
                  </a:txBody>
                  <a:tcPr marL="57745" marR="57745" marT="0" marB="0"/>
                </a:tc>
                <a:tc hMerge="1">
                  <a:txBody>
                    <a:bodyPr/>
                    <a:lstStyle/>
                    <a:p>
                      <a:endParaRPr lang="en-US"/>
                    </a:p>
                  </a:txBody>
                  <a:tcPr/>
                </a:tc>
                <a:tc>
                  <a:txBody>
                    <a:bodyPr/>
                    <a:lstStyle/>
                    <a:p>
                      <a:pPr marL="0" marR="0" algn="just">
                        <a:lnSpc>
                          <a:spcPct val="115000"/>
                        </a:lnSpc>
                        <a:spcBef>
                          <a:spcPts val="0"/>
                        </a:spcBef>
                        <a:spcAft>
                          <a:spcPts val="0"/>
                        </a:spcAft>
                      </a:pPr>
                      <a:r>
                        <a:rPr lang="en-US" sz="1000">
                          <a:effectLst/>
                        </a:rPr>
                        <a:t> </a:t>
                      </a:r>
                      <a:endParaRPr lang="en-US" sz="1000">
                        <a:effectLst/>
                        <a:latin typeface="Times New Roman" panose="02020603050405020304" pitchFamily="18" charset="0"/>
                        <a:ea typeface="Times New Roman" panose="02020603050405020304" pitchFamily="18" charset="0"/>
                      </a:endParaRPr>
                    </a:p>
                  </a:txBody>
                  <a:tcPr marL="57745" marR="57745" marT="0" marB="0" anchor="ctr"/>
                </a:tc>
                <a:tc gridSpan="4">
                  <a:txBody>
                    <a:bodyPr/>
                    <a:lstStyle/>
                    <a:p>
                      <a:pPr marL="0" marR="0" algn="just">
                        <a:lnSpc>
                          <a:spcPct val="115000"/>
                        </a:lnSpc>
                        <a:spcBef>
                          <a:spcPts val="0"/>
                        </a:spcBef>
                        <a:spcAft>
                          <a:spcPts val="0"/>
                        </a:spcAft>
                      </a:pPr>
                      <a:r>
                        <a:rPr lang="en-US" sz="1000">
                          <a:effectLst/>
                        </a:rPr>
                        <a:t> </a:t>
                      </a:r>
                      <a:endParaRPr lang="en-US" sz="1000">
                        <a:effectLst/>
                        <a:latin typeface="Times New Roman" panose="02020603050405020304" pitchFamily="18" charset="0"/>
                        <a:ea typeface="Times New Roman" panose="02020603050405020304" pitchFamily="18" charset="0"/>
                      </a:endParaRPr>
                    </a:p>
                  </a:txBody>
                  <a:tcPr marL="57745" marR="57745" marT="0" marB="0" anchor="b"/>
                </a:tc>
                <a:tc hMerge="1">
                  <a:txBody>
                    <a:bodyPr/>
                    <a:lstStyle/>
                    <a:p>
                      <a:endParaRPr lang="en-US"/>
                    </a:p>
                  </a:txBody>
                  <a:tcPr/>
                </a:tc>
                <a:tc hMerge="1">
                  <a:txBody>
                    <a:bodyPr/>
                    <a:lstStyle/>
                    <a:p>
                      <a:pPr marL="0" marR="0" algn="just">
                        <a:lnSpc>
                          <a:spcPct val="115000"/>
                        </a:lnSpc>
                        <a:spcBef>
                          <a:spcPts val="0"/>
                        </a:spcBef>
                        <a:spcAft>
                          <a:spcPts val="0"/>
                        </a:spcAft>
                      </a:pPr>
                      <a:endParaRPr lang="en-US" sz="1000">
                        <a:effectLst/>
                        <a:latin typeface="Times New Roman" panose="02020603050405020304" pitchFamily="18" charset="0"/>
                        <a:ea typeface="Times New Roman" panose="02020603050405020304" pitchFamily="18" charset="0"/>
                      </a:endParaRPr>
                    </a:p>
                  </a:txBody>
                  <a:tcPr marL="57745" marR="57745" marT="0" marB="0" anchor="b"/>
                </a:tc>
                <a:tc hMerge="1">
                  <a:txBody>
                    <a:bodyPr/>
                    <a:lstStyle/>
                    <a:p>
                      <a:endParaRPr lang="en-US"/>
                    </a:p>
                  </a:txBody>
                  <a:tcPr/>
                </a:tc>
                <a:tc>
                  <a:txBody>
                    <a:bodyPr/>
                    <a:lstStyle/>
                    <a:p>
                      <a:pPr marL="0" marR="0" algn="just">
                        <a:lnSpc>
                          <a:spcPct val="115000"/>
                        </a:lnSpc>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57745" marR="57745" marT="0" marB="0" anchor="b"/>
                </a:tc>
                <a:extLst>
                  <a:ext uri="{0D108BD9-81ED-4DB2-BD59-A6C34878D82A}">
                    <a16:rowId xmlns:a16="http://schemas.microsoft.com/office/drawing/2014/main" val="3463261385"/>
                  </a:ext>
                </a:extLst>
              </a:tr>
            </a:tbl>
          </a:graphicData>
        </a:graphic>
      </p:graphicFrame>
      <p:sp>
        <p:nvSpPr>
          <p:cNvPr id="3" name="Teardrop 2"/>
          <p:cNvSpPr/>
          <p:nvPr/>
        </p:nvSpPr>
        <p:spPr>
          <a:xfrm>
            <a:off x="7447084" y="1090248"/>
            <a:ext cx="4463562" cy="4141176"/>
          </a:xfrm>
          <a:prstGeom prst="teardrop">
            <a:avLst>
              <a:gd name="adj" fmla="val 102526"/>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dirty="0"/>
              <a:t>These findings show some of the positive motivations of</a:t>
            </a:r>
          </a:p>
          <a:p>
            <a:pPr algn="just"/>
            <a:r>
              <a:rPr lang="en-US" dirty="0"/>
              <a:t>a new entrant into religious life. These elements focus on the</a:t>
            </a:r>
          </a:p>
          <a:p>
            <a:pPr algn="just"/>
            <a:r>
              <a:rPr lang="en-US" dirty="0"/>
              <a:t>inner and essential rudiments in religious life. In reality, one</a:t>
            </a:r>
          </a:p>
          <a:p>
            <a:pPr algn="just"/>
            <a:r>
              <a:rPr lang="en-US" dirty="0"/>
              <a:t>should enter religious life in order to devote oneself to the service of God, to prayer and to remain intimate with Our Lord</a:t>
            </a:r>
          </a:p>
          <a:p>
            <a:pPr algn="just"/>
            <a:r>
              <a:rPr lang="en-US" dirty="0"/>
              <a:t>like Mary (Luke 10:39)</a:t>
            </a:r>
          </a:p>
        </p:txBody>
      </p:sp>
    </p:spTree>
    <p:extLst>
      <p:ext uri="{BB962C8B-B14F-4D97-AF65-F5344CB8AC3E}">
        <p14:creationId xmlns:p14="http://schemas.microsoft.com/office/powerpoint/2010/main" val="8114241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773721" y="-3"/>
          <a:ext cx="6708534" cy="6224958"/>
        </p:xfrm>
        <a:graphic>
          <a:graphicData uri="http://schemas.openxmlformats.org/drawingml/2006/table">
            <a:tbl>
              <a:tblPr firstRow="1" firstCol="1" bandRow="1">
                <a:tableStyleId>{5C22544A-7EE6-4342-B048-85BDC9FD1C3A}</a:tableStyleId>
              </a:tblPr>
              <a:tblGrid>
                <a:gridCol w="238979">
                  <a:extLst>
                    <a:ext uri="{9D8B030D-6E8A-4147-A177-3AD203B41FA5}">
                      <a16:colId xmlns:a16="http://schemas.microsoft.com/office/drawing/2014/main" val="2534394536"/>
                    </a:ext>
                  </a:extLst>
                </a:gridCol>
                <a:gridCol w="3965147">
                  <a:extLst>
                    <a:ext uri="{9D8B030D-6E8A-4147-A177-3AD203B41FA5}">
                      <a16:colId xmlns:a16="http://schemas.microsoft.com/office/drawing/2014/main" val="2325224742"/>
                    </a:ext>
                  </a:extLst>
                </a:gridCol>
                <a:gridCol w="118150">
                  <a:extLst>
                    <a:ext uri="{9D8B030D-6E8A-4147-A177-3AD203B41FA5}">
                      <a16:colId xmlns:a16="http://schemas.microsoft.com/office/drawing/2014/main" val="4178717213"/>
                    </a:ext>
                  </a:extLst>
                </a:gridCol>
                <a:gridCol w="276320">
                  <a:extLst>
                    <a:ext uri="{9D8B030D-6E8A-4147-A177-3AD203B41FA5}">
                      <a16:colId xmlns:a16="http://schemas.microsoft.com/office/drawing/2014/main" val="2335044834"/>
                    </a:ext>
                  </a:extLst>
                </a:gridCol>
                <a:gridCol w="238979">
                  <a:extLst>
                    <a:ext uri="{9D8B030D-6E8A-4147-A177-3AD203B41FA5}">
                      <a16:colId xmlns:a16="http://schemas.microsoft.com/office/drawing/2014/main" val="119680414"/>
                    </a:ext>
                  </a:extLst>
                </a:gridCol>
                <a:gridCol w="541836">
                  <a:extLst>
                    <a:ext uri="{9D8B030D-6E8A-4147-A177-3AD203B41FA5}">
                      <a16:colId xmlns:a16="http://schemas.microsoft.com/office/drawing/2014/main" val="2766024291"/>
                    </a:ext>
                  </a:extLst>
                </a:gridCol>
                <a:gridCol w="138160">
                  <a:extLst>
                    <a:ext uri="{9D8B030D-6E8A-4147-A177-3AD203B41FA5}">
                      <a16:colId xmlns:a16="http://schemas.microsoft.com/office/drawing/2014/main" val="3527006890"/>
                    </a:ext>
                  </a:extLst>
                </a:gridCol>
                <a:gridCol w="1190963">
                  <a:extLst>
                    <a:ext uri="{9D8B030D-6E8A-4147-A177-3AD203B41FA5}">
                      <a16:colId xmlns:a16="http://schemas.microsoft.com/office/drawing/2014/main" val="4226451168"/>
                    </a:ext>
                  </a:extLst>
                </a:gridCol>
              </a:tblGrid>
              <a:tr h="456815">
                <a:tc>
                  <a:txBody>
                    <a:bodyPr/>
                    <a:lstStyle/>
                    <a:p>
                      <a:pPr marL="0" marR="0" algn="just">
                        <a:lnSpc>
                          <a:spcPct val="115000"/>
                        </a:lnSpc>
                        <a:spcBef>
                          <a:spcPts val="0"/>
                        </a:spcBef>
                        <a:spcAft>
                          <a:spcPts val="0"/>
                        </a:spcAft>
                      </a:pPr>
                      <a:r>
                        <a:rPr lang="en-US" sz="1200" dirty="0">
                          <a:effectLst/>
                        </a:rPr>
                        <a:t> </a:t>
                      </a:r>
                      <a:endParaRPr lang="en-US" sz="1200" dirty="0">
                        <a:effectLst/>
                        <a:latin typeface="Times New Roman" panose="02020603050405020304" pitchFamily="18" charset="0"/>
                        <a:ea typeface="Times New Roman" panose="02020603050405020304" pitchFamily="18" charset="0"/>
                      </a:endParaRPr>
                    </a:p>
                  </a:txBody>
                  <a:tcPr marL="68580" marR="68580" marT="0" marB="0">
                    <a:solidFill>
                      <a:schemeClr val="bg1">
                        <a:lumMod val="75000"/>
                        <a:lumOff val="25000"/>
                      </a:schemeClr>
                    </a:solidFill>
                  </a:tcPr>
                </a:tc>
                <a:tc gridSpan="2">
                  <a:txBody>
                    <a:bodyPr/>
                    <a:lstStyle/>
                    <a:p>
                      <a:pPr marL="0" marR="0" algn="just">
                        <a:lnSpc>
                          <a:spcPct val="115000"/>
                        </a:lnSpc>
                        <a:spcBef>
                          <a:spcPts val="0"/>
                        </a:spcBef>
                        <a:spcAft>
                          <a:spcPts val="0"/>
                        </a:spcAft>
                      </a:pPr>
                      <a:r>
                        <a:rPr lang="en-US" sz="1200" dirty="0">
                          <a:effectLst/>
                        </a:rPr>
                        <a:t> </a:t>
                      </a:r>
                      <a:endParaRPr lang="en-US" sz="1200" dirty="0">
                        <a:effectLst/>
                        <a:latin typeface="Times New Roman" panose="02020603050405020304" pitchFamily="18" charset="0"/>
                        <a:ea typeface="Times New Roman" panose="02020603050405020304" pitchFamily="18" charset="0"/>
                      </a:endParaRPr>
                    </a:p>
                  </a:txBody>
                  <a:tcPr marL="68580" marR="68580" marT="0" marB="0">
                    <a:solidFill>
                      <a:schemeClr val="accent2">
                        <a:lumMod val="60000"/>
                        <a:lumOff val="40000"/>
                      </a:schemeClr>
                    </a:solidFill>
                  </a:tcPr>
                </a:tc>
                <a:tc hMerge="1">
                  <a:txBody>
                    <a:bodyPr/>
                    <a:lstStyle/>
                    <a:p>
                      <a:endParaRPr lang="en-US"/>
                    </a:p>
                  </a:txBody>
                  <a:tcPr/>
                </a:tc>
                <a:tc>
                  <a:txBody>
                    <a:bodyPr/>
                    <a:lstStyle/>
                    <a:p>
                      <a:pPr marL="0" marR="0" algn="just">
                        <a:lnSpc>
                          <a:spcPct val="115000"/>
                        </a:lnSpc>
                        <a:spcBef>
                          <a:spcPts val="0"/>
                        </a:spcBef>
                        <a:spcAft>
                          <a:spcPts val="0"/>
                        </a:spcAft>
                      </a:pPr>
                      <a:r>
                        <a:rPr lang="en-US" sz="1200">
                          <a:effectLst/>
                        </a:rPr>
                        <a:t> </a:t>
                      </a:r>
                      <a:endParaRPr lang="en-US" sz="1200">
                        <a:effectLst/>
                        <a:latin typeface="Times New Roman" panose="02020603050405020304" pitchFamily="18" charset="0"/>
                        <a:ea typeface="Times New Roman" panose="02020603050405020304" pitchFamily="18" charset="0"/>
                      </a:endParaRPr>
                    </a:p>
                  </a:txBody>
                  <a:tcPr marL="68580" marR="68580" marT="0" marB="0"/>
                </a:tc>
                <a:tc gridSpan="3">
                  <a:txBody>
                    <a:bodyPr/>
                    <a:lstStyle/>
                    <a:p>
                      <a:pPr marL="0" marR="0" algn="just">
                        <a:lnSpc>
                          <a:spcPct val="115000"/>
                        </a:lnSpc>
                        <a:spcBef>
                          <a:spcPts val="0"/>
                        </a:spcBef>
                        <a:spcAft>
                          <a:spcPts val="0"/>
                        </a:spcAft>
                      </a:pPr>
                      <a:r>
                        <a:rPr lang="en-US" sz="1200">
                          <a:effectLst/>
                        </a:rPr>
                        <a:t> </a:t>
                      </a:r>
                      <a:endParaRPr lang="en-US" sz="1200">
                        <a:effectLst/>
                        <a:latin typeface="Times New Roman" panose="02020603050405020304" pitchFamily="18" charset="0"/>
                        <a:ea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a:txBody>
                    <a:bodyPr/>
                    <a:lstStyle/>
                    <a:p>
                      <a:pPr marL="0" marR="0" algn="just">
                        <a:lnSpc>
                          <a:spcPct val="115000"/>
                        </a:lnSpc>
                        <a:spcBef>
                          <a:spcPts val="0"/>
                        </a:spcBef>
                        <a:spcAft>
                          <a:spcPts val="0"/>
                        </a:spcAft>
                      </a:pPr>
                      <a:r>
                        <a:rPr lang="en-US" sz="1200">
                          <a:effectLst/>
                        </a:rPr>
                        <a:t> </a:t>
                      </a:r>
                      <a:endParaRPr lang="en-US"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348846547"/>
                  </a:ext>
                </a:extLst>
              </a:tr>
              <a:tr h="456815">
                <a:tc>
                  <a:txBody>
                    <a:bodyPr/>
                    <a:lstStyle/>
                    <a:p>
                      <a:pPr marL="0" marR="0" algn="just">
                        <a:lnSpc>
                          <a:spcPct val="115000"/>
                        </a:lnSpc>
                        <a:spcBef>
                          <a:spcPts val="0"/>
                        </a:spcBef>
                        <a:spcAft>
                          <a:spcPts val="0"/>
                        </a:spcAft>
                      </a:pPr>
                      <a:r>
                        <a:rPr lang="en-US" sz="1200" dirty="0">
                          <a:effectLst/>
                        </a:rPr>
                        <a:t> </a:t>
                      </a:r>
                      <a:endParaRPr lang="en-US" sz="1200" dirty="0">
                        <a:effectLst/>
                        <a:latin typeface="Times New Roman" panose="02020603050405020304" pitchFamily="18" charset="0"/>
                        <a:ea typeface="Times New Roman" panose="02020603050405020304" pitchFamily="18" charset="0"/>
                      </a:endParaRPr>
                    </a:p>
                  </a:txBody>
                  <a:tcPr marL="68580" marR="68580" marT="0" marB="0">
                    <a:solidFill>
                      <a:schemeClr val="bg1">
                        <a:lumMod val="75000"/>
                        <a:lumOff val="25000"/>
                      </a:schemeClr>
                    </a:solidFill>
                  </a:tcPr>
                </a:tc>
                <a:tc gridSpan="7">
                  <a:txBody>
                    <a:bodyPr/>
                    <a:lstStyle/>
                    <a:p>
                      <a:pPr marL="0" marR="0" algn="ctr">
                        <a:lnSpc>
                          <a:spcPct val="115000"/>
                        </a:lnSpc>
                        <a:spcBef>
                          <a:spcPts val="0"/>
                        </a:spcBef>
                        <a:spcAft>
                          <a:spcPts val="0"/>
                        </a:spcAft>
                      </a:pPr>
                      <a:r>
                        <a:rPr lang="en-US" sz="1800" dirty="0">
                          <a:effectLst/>
                        </a:rPr>
                        <a:t>How Much Did the Following Attract You to Your Religious Institute?</a:t>
                      </a:r>
                      <a:endParaRPr lang="en-US" sz="1800" dirty="0">
                        <a:effectLst/>
                        <a:latin typeface="Times New Roman" panose="02020603050405020304" pitchFamily="18" charset="0"/>
                        <a:ea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60897523"/>
                  </a:ext>
                </a:extLst>
              </a:tr>
              <a:tr h="456815">
                <a:tc>
                  <a:txBody>
                    <a:bodyPr/>
                    <a:lstStyle/>
                    <a:p>
                      <a:pPr marL="0" marR="0" algn="just">
                        <a:lnSpc>
                          <a:spcPct val="115000"/>
                        </a:lnSpc>
                        <a:spcBef>
                          <a:spcPts val="0"/>
                        </a:spcBef>
                        <a:spcAft>
                          <a:spcPts val="0"/>
                        </a:spcAft>
                      </a:pPr>
                      <a:r>
                        <a:rPr lang="en-US" sz="1200" dirty="0">
                          <a:effectLst/>
                        </a:rPr>
                        <a:t> </a:t>
                      </a:r>
                      <a:endParaRPr lang="en-US" sz="1200" dirty="0">
                        <a:effectLst/>
                        <a:latin typeface="Times New Roman" panose="02020603050405020304" pitchFamily="18" charset="0"/>
                        <a:ea typeface="Times New Roman" panose="02020603050405020304" pitchFamily="18" charset="0"/>
                      </a:endParaRPr>
                    </a:p>
                  </a:txBody>
                  <a:tcPr marL="68580" marR="68580" marT="0" marB="0">
                    <a:solidFill>
                      <a:schemeClr val="bg1">
                        <a:lumMod val="75000"/>
                        <a:lumOff val="25000"/>
                      </a:schemeClr>
                    </a:solidFill>
                  </a:tcPr>
                </a:tc>
                <a:tc gridSpan="7">
                  <a:txBody>
                    <a:bodyPr/>
                    <a:lstStyle/>
                    <a:p>
                      <a:pPr marL="0" marR="0" algn="ctr">
                        <a:lnSpc>
                          <a:spcPct val="115000"/>
                        </a:lnSpc>
                        <a:spcBef>
                          <a:spcPts val="0"/>
                        </a:spcBef>
                        <a:spcAft>
                          <a:spcPts val="0"/>
                        </a:spcAft>
                      </a:pPr>
                      <a:r>
                        <a:rPr lang="en-US" sz="1800" dirty="0">
                          <a:effectLst/>
                        </a:rPr>
                        <a:t>Percentage checking each response</a:t>
                      </a:r>
                      <a:endParaRPr lang="en-US" sz="1800" dirty="0">
                        <a:effectLst/>
                        <a:latin typeface="Times New Roman" panose="02020603050405020304" pitchFamily="18" charset="0"/>
                        <a:ea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291835742"/>
                  </a:ext>
                </a:extLst>
              </a:tr>
              <a:tr h="328656">
                <a:tc>
                  <a:txBody>
                    <a:bodyPr/>
                    <a:lstStyle/>
                    <a:p>
                      <a:pPr marL="0" marR="0" algn="just">
                        <a:lnSpc>
                          <a:spcPct val="115000"/>
                        </a:lnSpc>
                        <a:spcBef>
                          <a:spcPts val="0"/>
                        </a:spcBef>
                        <a:spcAft>
                          <a:spcPts val="0"/>
                        </a:spcAft>
                      </a:pPr>
                      <a:r>
                        <a:rPr lang="en-US" sz="1200" dirty="0">
                          <a:effectLst/>
                        </a:rPr>
                        <a:t> </a:t>
                      </a:r>
                      <a:endParaRPr lang="en-US" sz="1200" dirty="0">
                        <a:effectLst/>
                        <a:latin typeface="Times New Roman" panose="02020603050405020304" pitchFamily="18" charset="0"/>
                        <a:ea typeface="Times New Roman" panose="02020603050405020304" pitchFamily="18" charset="0"/>
                      </a:endParaRPr>
                    </a:p>
                  </a:txBody>
                  <a:tcPr marL="68580" marR="68580" marT="0" marB="0">
                    <a:solidFill>
                      <a:schemeClr val="bg1">
                        <a:lumMod val="75000"/>
                        <a:lumOff val="25000"/>
                      </a:schemeClr>
                    </a:solidFill>
                  </a:tcPr>
                </a:tc>
                <a:tc gridSpan="2">
                  <a:txBody>
                    <a:bodyPr/>
                    <a:lstStyle/>
                    <a:p>
                      <a:pPr marL="0" marR="0" algn="just">
                        <a:lnSpc>
                          <a:spcPct val="115000"/>
                        </a:lnSpc>
                        <a:spcBef>
                          <a:spcPts val="0"/>
                        </a:spcBef>
                        <a:spcAft>
                          <a:spcPts val="0"/>
                        </a:spcAft>
                      </a:pPr>
                      <a:r>
                        <a:rPr lang="en-US" sz="1800" dirty="0">
                          <a:effectLst/>
                        </a:rPr>
                        <a:t> </a:t>
                      </a:r>
                      <a:endParaRPr lang="en-US" sz="1800" dirty="0">
                        <a:effectLst/>
                        <a:latin typeface="Times New Roman" panose="02020603050405020304" pitchFamily="18" charset="0"/>
                        <a:ea typeface="Times New Roman" panose="02020603050405020304" pitchFamily="18" charset="0"/>
                      </a:endParaRPr>
                    </a:p>
                  </a:txBody>
                  <a:tcPr marL="68580" marR="68580" marT="0" marB="0">
                    <a:solidFill>
                      <a:schemeClr val="tx1">
                        <a:lumMod val="75000"/>
                      </a:schemeClr>
                    </a:solidFill>
                  </a:tcPr>
                </a:tc>
                <a:tc hMerge="1">
                  <a:txBody>
                    <a:bodyPr/>
                    <a:lstStyle/>
                    <a:p>
                      <a:endParaRPr lang="en-US"/>
                    </a:p>
                  </a:txBody>
                  <a:tcPr/>
                </a:tc>
                <a:tc>
                  <a:txBody>
                    <a:bodyPr/>
                    <a:lstStyle/>
                    <a:p>
                      <a:pPr marL="0" marR="0" algn="just">
                        <a:lnSpc>
                          <a:spcPct val="115000"/>
                        </a:lnSpc>
                        <a:spcBef>
                          <a:spcPts val="0"/>
                        </a:spcBef>
                        <a:spcAft>
                          <a:spcPts val="0"/>
                        </a:spcAft>
                      </a:pPr>
                      <a:r>
                        <a:rPr lang="en-US" sz="1800" dirty="0">
                          <a:effectLst/>
                        </a:rPr>
                        <a:t> </a:t>
                      </a:r>
                      <a:endParaRPr lang="en-US" sz="1800" dirty="0">
                        <a:effectLst/>
                        <a:latin typeface="Times New Roman" panose="02020603050405020304" pitchFamily="18" charset="0"/>
                        <a:ea typeface="Times New Roman" panose="02020603050405020304" pitchFamily="18" charset="0"/>
                      </a:endParaRPr>
                    </a:p>
                  </a:txBody>
                  <a:tcPr marL="68580" marR="68580" marT="0" marB="0">
                    <a:solidFill>
                      <a:schemeClr val="tx1">
                        <a:lumMod val="75000"/>
                      </a:schemeClr>
                    </a:solidFill>
                  </a:tcPr>
                </a:tc>
                <a:tc>
                  <a:txBody>
                    <a:bodyPr/>
                    <a:lstStyle/>
                    <a:p>
                      <a:pPr marL="0" marR="0" algn="just">
                        <a:lnSpc>
                          <a:spcPct val="115000"/>
                        </a:lnSpc>
                        <a:spcBef>
                          <a:spcPts val="0"/>
                        </a:spcBef>
                        <a:spcAft>
                          <a:spcPts val="0"/>
                        </a:spcAft>
                      </a:pPr>
                      <a:r>
                        <a:rPr lang="en-US" sz="1800" dirty="0">
                          <a:effectLst/>
                        </a:rPr>
                        <a:t> </a:t>
                      </a:r>
                      <a:endParaRPr lang="en-US" sz="1800" dirty="0">
                        <a:effectLst/>
                        <a:latin typeface="Times New Roman" panose="02020603050405020304" pitchFamily="18" charset="0"/>
                        <a:ea typeface="Times New Roman" panose="02020603050405020304" pitchFamily="18" charset="0"/>
                      </a:endParaRPr>
                    </a:p>
                  </a:txBody>
                  <a:tcPr marL="68580" marR="68580" marT="0" marB="0" anchor="b">
                    <a:solidFill>
                      <a:schemeClr val="tx1">
                        <a:lumMod val="75000"/>
                      </a:schemeClr>
                    </a:solidFill>
                  </a:tcPr>
                </a:tc>
                <a:tc>
                  <a:txBody>
                    <a:bodyPr/>
                    <a:lstStyle/>
                    <a:p>
                      <a:pPr marL="0" marR="0" algn="just">
                        <a:lnSpc>
                          <a:spcPct val="115000"/>
                        </a:lnSpc>
                        <a:spcBef>
                          <a:spcPts val="0"/>
                        </a:spcBef>
                        <a:spcAft>
                          <a:spcPts val="0"/>
                        </a:spcAft>
                      </a:pPr>
                      <a:r>
                        <a:rPr lang="en-US" sz="1800" dirty="0">
                          <a:effectLst/>
                        </a:rPr>
                        <a:t> </a:t>
                      </a:r>
                      <a:endParaRPr lang="en-US" sz="1800" dirty="0">
                        <a:effectLst/>
                        <a:latin typeface="Times New Roman" panose="02020603050405020304" pitchFamily="18" charset="0"/>
                        <a:ea typeface="Times New Roman" panose="02020603050405020304" pitchFamily="18" charset="0"/>
                      </a:endParaRPr>
                    </a:p>
                  </a:txBody>
                  <a:tcPr marL="68580" marR="68580" marT="0" marB="0" anchor="b">
                    <a:solidFill>
                      <a:schemeClr val="tx1">
                        <a:lumMod val="75000"/>
                      </a:schemeClr>
                    </a:solidFill>
                  </a:tcPr>
                </a:tc>
                <a:tc gridSpan="2">
                  <a:txBody>
                    <a:bodyPr/>
                    <a:lstStyle/>
                    <a:p>
                      <a:pPr marL="0" marR="0" algn="just">
                        <a:lnSpc>
                          <a:spcPct val="115000"/>
                        </a:lnSpc>
                        <a:spcBef>
                          <a:spcPts val="0"/>
                        </a:spcBef>
                        <a:spcAft>
                          <a:spcPts val="0"/>
                        </a:spcAft>
                      </a:pPr>
                      <a:r>
                        <a:rPr lang="en-US" sz="1800" dirty="0">
                          <a:effectLst/>
                        </a:rPr>
                        <a:t> </a:t>
                      </a:r>
                      <a:endParaRPr lang="en-US" sz="1800" dirty="0">
                        <a:effectLst/>
                        <a:latin typeface="Times New Roman" panose="02020603050405020304" pitchFamily="18" charset="0"/>
                        <a:ea typeface="Times New Roman" panose="02020603050405020304" pitchFamily="18" charset="0"/>
                      </a:endParaRPr>
                    </a:p>
                  </a:txBody>
                  <a:tcPr marL="68580" marR="68580" marT="0" marB="0" anchor="b">
                    <a:solidFill>
                      <a:schemeClr val="tx1">
                        <a:lumMod val="75000"/>
                      </a:schemeClr>
                    </a:solidFill>
                  </a:tcPr>
                </a:tc>
                <a:tc hMerge="1">
                  <a:txBody>
                    <a:bodyPr/>
                    <a:lstStyle/>
                    <a:p>
                      <a:endParaRPr lang="en-US"/>
                    </a:p>
                  </a:txBody>
                  <a:tcPr/>
                </a:tc>
                <a:extLst>
                  <a:ext uri="{0D108BD9-81ED-4DB2-BD59-A6C34878D82A}">
                    <a16:rowId xmlns:a16="http://schemas.microsoft.com/office/drawing/2014/main" val="3782082149"/>
                  </a:ext>
                </a:extLst>
              </a:tr>
              <a:tr h="1314621">
                <a:tc>
                  <a:txBody>
                    <a:bodyPr/>
                    <a:lstStyle/>
                    <a:p>
                      <a:pPr marL="0" marR="0" algn="just">
                        <a:lnSpc>
                          <a:spcPct val="115000"/>
                        </a:lnSpc>
                        <a:spcBef>
                          <a:spcPts val="0"/>
                        </a:spcBef>
                        <a:spcAft>
                          <a:spcPts val="0"/>
                        </a:spcAft>
                      </a:pPr>
                      <a:r>
                        <a:rPr lang="en-US" sz="1200" dirty="0">
                          <a:effectLst/>
                        </a:rPr>
                        <a:t> </a:t>
                      </a:r>
                      <a:endParaRPr lang="en-US" sz="1200" dirty="0">
                        <a:effectLst/>
                        <a:latin typeface="Times New Roman" panose="02020603050405020304" pitchFamily="18" charset="0"/>
                        <a:ea typeface="Times New Roman" panose="02020603050405020304" pitchFamily="18" charset="0"/>
                      </a:endParaRPr>
                    </a:p>
                  </a:txBody>
                  <a:tcPr marL="68580" marR="68580" marT="0" marB="0">
                    <a:solidFill>
                      <a:schemeClr val="bg1">
                        <a:lumMod val="75000"/>
                        <a:lumOff val="25000"/>
                      </a:schemeClr>
                    </a:solidFill>
                  </a:tcPr>
                </a:tc>
                <a:tc>
                  <a:txBody>
                    <a:bodyPr/>
                    <a:lstStyle/>
                    <a:p>
                      <a:pPr marL="0" marR="0" algn="just">
                        <a:lnSpc>
                          <a:spcPct val="115000"/>
                        </a:lnSpc>
                        <a:spcBef>
                          <a:spcPts val="0"/>
                        </a:spcBef>
                        <a:spcAft>
                          <a:spcPts val="0"/>
                        </a:spcAft>
                      </a:pPr>
                      <a:r>
                        <a:rPr lang="en-US" sz="1800" dirty="0">
                          <a:effectLst/>
                        </a:rPr>
                        <a:t> </a:t>
                      </a:r>
                      <a:endParaRPr lang="en-US" sz="1800" dirty="0">
                        <a:effectLst/>
                        <a:latin typeface="Times New Roman" panose="02020603050405020304" pitchFamily="18" charset="0"/>
                        <a:ea typeface="Times New Roman" panose="02020603050405020304" pitchFamily="18" charset="0"/>
                      </a:endParaRPr>
                    </a:p>
                  </a:txBody>
                  <a:tcPr marL="68580" marR="68580" marT="0" marB="0">
                    <a:solidFill>
                      <a:schemeClr val="tx1">
                        <a:lumMod val="75000"/>
                      </a:schemeClr>
                    </a:solidFill>
                  </a:tcPr>
                </a:tc>
                <a:tc gridSpan="4">
                  <a:txBody>
                    <a:bodyPr/>
                    <a:lstStyle/>
                    <a:p>
                      <a:pPr marL="0" marR="0" algn="just">
                        <a:lnSpc>
                          <a:spcPct val="115000"/>
                        </a:lnSpc>
                        <a:spcBef>
                          <a:spcPts val="0"/>
                        </a:spcBef>
                        <a:spcAft>
                          <a:spcPts val="0"/>
                        </a:spcAft>
                      </a:pPr>
                      <a:r>
                        <a:rPr lang="en-US" sz="1800" dirty="0">
                          <a:solidFill>
                            <a:schemeClr val="bg1"/>
                          </a:solidFill>
                          <a:effectLst/>
                        </a:rPr>
                        <a:t>“Somewhat” </a:t>
                      </a:r>
                    </a:p>
                    <a:p>
                      <a:pPr marL="0" marR="0" algn="just">
                        <a:lnSpc>
                          <a:spcPct val="115000"/>
                        </a:lnSpc>
                        <a:spcBef>
                          <a:spcPts val="0"/>
                        </a:spcBef>
                        <a:spcAft>
                          <a:spcPts val="0"/>
                        </a:spcAft>
                      </a:pPr>
                      <a:r>
                        <a:rPr lang="en-US" sz="1800" dirty="0">
                          <a:solidFill>
                            <a:schemeClr val="bg1"/>
                          </a:solidFill>
                          <a:effectLst/>
                        </a:rPr>
                        <a:t>or “Very” much</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chor="b">
                    <a:solidFill>
                      <a:schemeClr val="tx1">
                        <a:lumMod val="7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marL="0" marR="0" algn="just">
                        <a:lnSpc>
                          <a:spcPct val="115000"/>
                        </a:lnSpc>
                        <a:spcBef>
                          <a:spcPts val="0"/>
                        </a:spcBef>
                        <a:spcAft>
                          <a:spcPts val="0"/>
                        </a:spcAft>
                      </a:pPr>
                      <a:r>
                        <a:rPr lang="en-US" sz="1800" dirty="0">
                          <a:solidFill>
                            <a:schemeClr val="bg1"/>
                          </a:solidFill>
                          <a:effectLst/>
                        </a:rPr>
                        <a:t>“Very </a:t>
                      </a:r>
                    </a:p>
                    <a:p>
                      <a:pPr marL="0" marR="0" algn="just">
                        <a:lnSpc>
                          <a:spcPct val="115000"/>
                        </a:lnSpc>
                        <a:spcBef>
                          <a:spcPts val="0"/>
                        </a:spcBef>
                        <a:spcAft>
                          <a:spcPts val="0"/>
                        </a:spcAft>
                      </a:pPr>
                      <a:r>
                        <a:rPr lang="en-US" sz="1800" dirty="0">
                          <a:solidFill>
                            <a:schemeClr val="bg1"/>
                          </a:solidFill>
                          <a:effectLst/>
                        </a:rPr>
                        <a:t>much” Only</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chor="b">
                    <a:solidFill>
                      <a:schemeClr val="tx1">
                        <a:lumMod val="75000"/>
                      </a:schemeClr>
                    </a:solidFill>
                  </a:tcPr>
                </a:tc>
                <a:tc hMerge="1">
                  <a:txBody>
                    <a:bodyPr/>
                    <a:lstStyle/>
                    <a:p>
                      <a:endParaRPr lang="en-US"/>
                    </a:p>
                  </a:txBody>
                  <a:tcPr/>
                </a:tc>
                <a:extLst>
                  <a:ext uri="{0D108BD9-81ED-4DB2-BD59-A6C34878D82A}">
                    <a16:rowId xmlns:a16="http://schemas.microsoft.com/office/drawing/2014/main" val="4172543093"/>
                  </a:ext>
                </a:extLst>
              </a:tr>
              <a:tr h="613597">
                <a:tc>
                  <a:txBody>
                    <a:bodyPr/>
                    <a:lstStyle/>
                    <a:p>
                      <a:pPr marL="0" marR="0" algn="just">
                        <a:lnSpc>
                          <a:spcPct val="115000"/>
                        </a:lnSpc>
                        <a:spcBef>
                          <a:spcPts val="0"/>
                        </a:spcBef>
                        <a:spcAft>
                          <a:spcPts val="0"/>
                        </a:spcAft>
                      </a:pPr>
                      <a:r>
                        <a:rPr lang="en-US" sz="1200" dirty="0">
                          <a:effectLst/>
                        </a:rPr>
                        <a:t> </a:t>
                      </a:r>
                      <a:endParaRPr lang="en-US" sz="1200" dirty="0">
                        <a:effectLst/>
                        <a:latin typeface="Times New Roman" panose="02020603050405020304" pitchFamily="18" charset="0"/>
                        <a:ea typeface="Times New Roman" panose="02020603050405020304" pitchFamily="18" charset="0"/>
                      </a:endParaRPr>
                    </a:p>
                  </a:txBody>
                  <a:tcPr marL="68580" marR="68580" marT="0" marB="0">
                    <a:solidFill>
                      <a:schemeClr val="bg1">
                        <a:lumMod val="75000"/>
                        <a:lumOff val="25000"/>
                      </a:schemeClr>
                    </a:solidFill>
                  </a:tcPr>
                </a:tc>
                <a:tc>
                  <a:txBody>
                    <a:bodyPr/>
                    <a:lstStyle/>
                    <a:p>
                      <a:pPr marL="0" marR="0" algn="just">
                        <a:lnSpc>
                          <a:spcPct val="115000"/>
                        </a:lnSpc>
                        <a:spcBef>
                          <a:spcPts val="0"/>
                        </a:spcBef>
                        <a:spcAft>
                          <a:spcPts val="0"/>
                        </a:spcAft>
                      </a:pPr>
                      <a:r>
                        <a:rPr lang="en-US" sz="1800" dirty="0">
                          <a:effectLst/>
                        </a:rPr>
                        <a:t>The prayer life of the institute</a:t>
                      </a:r>
                      <a:endParaRPr lang="en-US" sz="1800" dirty="0">
                        <a:effectLst/>
                        <a:latin typeface="Times New Roman" panose="02020603050405020304" pitchFamily="18" charset="0"/>
                        <a:ea typeface="Times New Roman" panose="02020603050405020304" pitchFamily="18" charset="0"/>
                      </a:endParaRPr>
                    </a:p>
                  </a:txBody>
                  <a:tcPr marL="68580" marR="68580" marT="0" marB="0" anchor="ctr"/>
                </a:tc>
                <a:tc gridSpan="4">
                  <a:txBody>
                    <a:bodyPr/>
                    <a:lstStyle/>
                    <a:p>
                      <a:pPr marL="0" marR="0" algn="just">
                        <a:lnSpc>
                          <a:spcPct val="115000"/>
                        </a:lnSpc>
                        <a:spcBef>
                          <a:spcPts val="0"/>
                        </a:spcBef>
                        <a:spcAft>
                          <a:spcPts val="0"/>
                        </a:spcAft>
                      </a:pPr>
                      <a:r>
                        <a:rPr lang="en-US" sz="1800">
                          <a:effectLst/>
                        </a:rPr>
                        <a:t>   90%</a:t>
                      </a:r>
                      <a:endParaRPr lang="en-US" sz="1800">
                        <a:effectLst/>
                        <a:latin typeface="Times New Roman" panose="02020603050405020304" pitchFamily="18" charset="0"/>
                        <a:ea typeface="Times New Roman" panose="02020603050405020304" pitchFamily="18" charset="0"/>
                      </a:endParaRPr>
                    </a:p>
                  </a:txBody>
                  <a:tcPr marL="68580" marR="68580" marT="0" marB="0" anchor="b"/>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marL="0" marR="0" algn="just">
                        <a:lnSpc>
                          <a:spcPct val="115000"/>
                        </a:lnSpc>
                        <a:spcBef>
                          <a:spcPts val="0"/>
                        </a:spcBef>
                        <a:spcAft>
                          <a:spcPts val="0"/>
                        </a:spcAft>
                      </a:pPr>
                      <a:r>
                        <a:rPr lang="en-US" sz="1800" dirty="0">
                          <a:effectLst/>
                        </a:rPr>
                        <a:t>  </a:t>
                      </a:r>
                    </a:p>
                    <a:p>
                      <a:pPr marL="0" marR="0" algn="just">
                        <a:lnSpc>
                          <a:spcPct val="115000"/>
                        </a:lnSpc>
                        <a:spcBef>
                          <a:spcPts val="0"/>
                        </a:spcBef>
                        <a:spcAft>
                          <a:spcPts val="0"/>
                        </a:spcAft>
                      </a:pPr>
                      <a:r>
                        <a:rPr lang="en-US" sz="1800" dirty="0">
                          <a:effectLst/>
                        </a:rPr>
                        <a:t>  78%</a:t>
                      </a:r>
                      <a:endParaRPr lang="en-US" sz="1800" dirty="0">
                        <a:effectLst/>
                        <a:latin typeface="Times New Roman" panose="02020603050405020304" pitchFamily="18" charset="0"/>
                        <a:ea typeface="Times New Roman" panose="02020603050405020304" pitchFamily="18" charset="0"/>
                      </a:endParaRPr>
                    </a:p>
                  </a:txBody>
                  <a:tcPr marL="68580" marR="68580" marT="0" marB="0" anchor="ctr"/>
                </a:tc>
                <a:tc hMerge="1">
                  <a:txBody>
                    <a:bodyPr/>
                    <a:lstStyle/>
                    <a:p>
                      <a:endParaRPr lang="en-US"/>
                    </a:p>
                  </a:txBody>
                  <a:tcPr/>
                </a:tc>
                <a:extLst>
                  <a:ext uri="{0D108BD9-81ED-4DB2-BD59-A6C34878D82A}">
                    <a16:rowId xmlns:a16="http://schemas.microsoft.com/office/drawing/2014/main" val="1365843858"/>
                  </a:ext>
                </a:extLst>
              </a:tr>
              <a:tr h="613597">
                <a:tc>
                  <a:txBody>
                    <a:bodyPr/>
                    <a:lstStyle/>
                    <a:p>
                      <a:pPr marL="0" marR="0" algn="just">
                        <a:lnSpc>
                          <a:spcPct val="115000"/>
                        </a:lnSpc>
                        <a:spcBef>
                          <a:spcPts val="0"/>
                        </a:spcBef>
                        <a:spcAft>
                          <a:spcPts val="0"/>
                        </a:spcAft>
                      </a:pPr>
                      <a:r>
                        <a:rPr lang="en-US" sz="1200" dirty="0">
                          <a:effectLst/>
                        </a:rPr>
                        <a:t> </a:t>
                      </a:r>
                      <a:endParaRPr lang="en-US" sz="1200" dirty="0">
                        <a:effectLst/>
                        <a:latin typeface="Times New Roman" panose="02020603050405020304" pitchFamily="18" charset="0"/>
                        <a:ea typeface="Times New Roman" panose="02020603050405020304" pitchFamily="18" charset="0"/>
                      </a:endParaRPr>
                    </a:p>
                  </a:txBody>
                  <a:tcPr marL="68580" marR="68580" marT="0" marB="0">
                    <a:solidFill>
                      <a:schemeClr val="bg1">
                        <a:lumMod val="75000"/>
                        <a:lumOff val="25000"/>
                      </a:schemeClr>
                    </a:solidFill>
                  </a:tcPr>
                </a:tc>
                <a:tc>
                  <a:txBody>
                    <a:bodyPr/>
                    <a:lstStyle/>
                    <a:p>
                      <a:pPr marL="0" marR="0" algn="just">
                        <a:lnSpc>
                          <a:spcPct val="115000"/>
                        </a:lnSpc>
                        <a:spcBef>
                          <a:spcPts val="0"/>
                        </a:spcBef>
                        <a:spcAft>
                          <a:spcPts val="0"/>
                        </a:spcAft>
                      </a:pPr>
                      <a:r>
                        <a:rPr lang="en-US" sz="1800">
                          <a:effectLst/>
                        </a:rPr>
                        <a:t>The mission of the institute</a:t>
                      </a:r>
                      <a:endParaRPr lang="en-US" sz="1800">
                        <a:effectLst/>
                        <a:latin typeface="Times New Roman" panose="02020603050405020304" pitchFamily="18" charset="0"/>
                        <a:ea typeface="Times New Roman" panose="02020603050405020304" pitchFamily="18" charset="0"/>
                      </a:endParaRPr>
                    </a:p>
                  </a:txBody>
                  <a:tcPr marL="68580" marR="68580" marT="0" marB="0" anchor="ctr"/>
                </a:tc>
                <a:tc gridSpan="4">
                  <a:txBody>
                    <a:bodyPr/>
                    <a:lstStyle/>
                    <a:p>
                      <a:pPr marL="0" marR="0" algn="just">
                        <a:lnSpc>
                          <a:spcPct val="115000"/>
                        </a:lnSpc>
                        <a:spcBef>
                          <a:spcPts val="0"/>
                        </a:spcBef>
                        <a:spcAft>
                          <a:spcPts val="0"/>
                        </a:spcAft>
                      </a:pPr>
                      <a:r>
                        <a:rPr lang="en-US" sz="1800">
                          <a:effectLst/>
                        </a:rPr>
                        <a:t>   89</a:t>
                      </a:r>
                      <a:endParaRPr lang="en-US" sz="1800">
                        <a:effectLst/>
                        <a:latin typeface="Times New Roman" panose="02020603050405020304" pitchFamily="18" charset="0"/>
                        <a:ea typeface="Times New Roman" panose="02020603050405020304" pitchFamily="18" charset="0"/>
                      </a:endParaRPr>
                    </a:p>
                  </a:txBody>
                  <a:tcPr marL="68580" marR="68580" marT="0" marB="0" anchor="b"/>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marL="0" marR="0" algn="just">
                        <a:lnSpc>
                          <a:spcPct val="115000"/>
                        </a:lnSpc>
                        <a:spcBef>
                          <a:spcPts val="0"/>
                        </a:spcBef>
                        <a:spcAft>
                          <a:spcPts val="0"/>
                        </a:spcAft>
                      </a:pPr>
                      <a:r>
                        <a:rPr lang="en-US" sz="1800" dirty="0">
                          <a:effectLst/>
                        </a:rPr>
                        <a:t>   </a:t>
                      </a:r>
                    </a:p>
                    <a:p>
                      <a:pPr marL="0" marR="0" algn="just">
                        <a:lnSpc>
                          <a:spcPct val="115000"/>
                        </a:lnSpc>
                        <a:spcBef>
                          <a:spcPts val="0"/>
                        </a:spcBef>
                        <a:spcAft>
                          <a:spcPts val="0"/>
                        </a:spcAft>
                      </a:pPr>
                      <a:r>
                        <a:rPr lang="en-US" sz="1800" dirty="0">
                          <a:effectLst/>
                        </a:rPr>
                        <a:t>  68</a:t>
                      </a:r>
                      <a:endParaRPr lang="en-US" sz="1800" dirty="0">
                        <a:effectLst/>
                        <a:latin typeface="Times New Roman" panose="02020603050405020304" pitchFamily="18" charset="0"/>
                        <a:ea typeface="Times New Roman" panose="02020603050405020304" pitchFamily="18" charset="0"/>
                      </a:endParaRPr>
                    </a:p>
                  </a:txBody>
                  <a:tcPr marL="68580" marR="68580" marT="0" marB="0" anchor="ctr"/>
                </a:tc>
                <a:tc hMerge="1">
                  <a:txBody>
                    <a:bodyPr/>
                    <a:lstStyle/>
                    <a:p>
                      <a:endParaRPr lang="en-US"/>
                    </a:p>
                  </a:txBody>
                  <a:tcPr/>
                </a:tc>
                <a:extLst>
                  <a:ext uri="{0D108BD9-81ED-4DB2-BD59-A6C34878D82A}">
                    <a16:rowId xmlns:a16="http://schemas.microsoft.com/office/drawing/2014/main" val="1857065983"/>
                  </a:ext>
                </a:extLst>
              </a:tr>
              <a:tr h="456815">
                <a:tc>
                  <a:txBody>
                    <a:bodyPr/>
                    <a:lstStyle/>
                    <a:p>
                      <a:pPr marL="0" marR="0" algn="just">
                        <a:lnSpc>
                          <a:spcPct val="115000"/>
                        </a:lnSpc>
                        <a:spcBef>
                          <a:spcPts val="0"/>
                        </a:spcBef>
                        <a:spcAft>
                          <a:spcPts val="0"/>
                        </a:spcAft>
                      </a:pPr>
                      <a:r>
                        <a:rPr lang="en-US" sz="1200" dirty="0">
                          <a:effectLst/>
                        </a:rPr>
                        <a:t> </a:t>
                      </a:r>
                      <a:endParaRPr lang="en-US" sz="1200" dirty="0">
                        <a:effectLst/>
                        <a:latin typeface="Times New Roman" panose="02020603050405020304" pitchFamily="18" charset="0"/>
                        <a:ea typeface="Times New Roman" panose="02020603050405020304" pitchFamily="18" charset="0"/>
                      </a:endParaRPr>
                    </a:p>
                  </a:txBody>
                  <a:tcPr marL="68580" marR="68580" marT="0" marB="0">
                    <a:solidFill>
                      <a:schemeClr val="bg1">
                        <a:lumMod val="75000"/>
                        <a:lumOff val="25000"/>
                      </a:schemeClr>
                    </a:solidFill>
                  </a:tcPr>
                </a:tc>
                <a:tc>
                  <a:txBody>
                    <a:bodyPr/>
                    <a:lstStyle/>
                    <a:p>
                      <a:pPr marL="0" marR="0" algn="just">
                        <a:lnSpc>
                          <a:spcPct val="115000"/>
                        </a:lnSpc>
                        <a:spcBef>
                          <a:spcPts val="0"/>
                        </a:spcBef>
                        <a:spcAft>
                          <a:spcPts val="0"/>
                        </a:spcAft>
                      </a:pPr>
                      <a:r>
                        <a:rPr lang="en-US" sz="1800">
                          <a:effectLst/>
                        </a:rPr>
                        <a:t>The life and works of the Founder/res</a:t>
                      </a:r>
                      <a:endParaRPr lang="en-US" sz="1800">
                        <a:effectLst/>
                        <a:latin typeface="Times New Roman" panose="02020603050405020304" pitchFamily="18" charset="0"/>
                        <a:ea typeface="Times New Roman" panose="02020603050405020304" pitchFamily="18" charset="0"/>
                      </a:endParaRPr>
                    </a:p>
                  </a:txBody>
                  <a:tcPr marL="68580" marR="68580" marT="0" marB="0" anchor="ctr"/>
                </a:tc>
                <a:tc gridSpan="4">
                  <a:txBody>
                    <a:bodyPr/>
                    <a:lstStyle/>
                    <a:p>
                      <a:pPr marL="0" marR="0" algn="just">
                        <a:lnSpc>
                          <a:spcPct val="115000"/>
                        </a:lnSpc>
                        <a:spcBef>
                          <a:spcPts val="0"/>
                        </a:spcBef>
                        <a:spcAft>
                          <a:spcPts val="0"/>
                        </a:spcAft>
                      </a:pPr>
                      <a:r>
                        <a:rPr lang="en-US" sz="1800">
                          <a:effectLst/>
                        </a:rPr>
                        <a:t>   82</a:t>
                      </a:r>
                      <a:endParaRPr lang="en-US" sz="1800">
                        <a:effectLst/>
                        <a:latin typeface="Times New Roman" panose="02020603050405020304" pitchFamily="18" charset="0"/>
                        <a:ea typeface="Times New Roman" panose="02020603050405020304" pitchFamily="18" charset="0"/>
                      </a:endParaRPr>
                    </a:p>
                  </a:txBody>
                  <a:tcPr marL="68580" marR="68580" marT="0" marB="0" anchor="b"/>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marL="0" marR="0" algn="just">
                        <a:lnSpc>
                          <a:spcPct val="115000"/>
                        </a:lnSpc>
                        <a:spcBef>
                          <a:spcPts val="0"/>
                        </a:spcBef>
                        <a:spcAft>
                          <a:spcPts val="0"/>
                        </a:spcAft>
                      </a:pPr>
                      <a:r>
                        <a:rPr lang="en-US" sz="1800" dirty="0">
                          <a:effectLst/>
                        </a:rPr>
                        <a:t>   62</a:t>
                      </a:r>
                      <a:endParaRPr lang="en-US" sz="1800" dirty="0">
                        <a:effectLst/>
                        <a:latin typeface="Times New Roman" panose="02020603050405020304" pitchFamily="18" charset="0"/>
                        <a:ea typeface="Times New Roman" panose="02020603050405020304" pitchFamily="18" charset="0"/>
                      </a:endParaRPr>
                    </a:p>
                  </a:txBody>
                  <a:tcPr marL="68580" marR="68580" marT="0" marB="0" anchor="ctr"/>
                </a:tc>
                <a:tc hMerge="1">
                  <a:txBody>
                    <a:bodyPr/>
                    <a:lstStyle/>
                    <a:p>
                      <a:endParaRPr lang="en-US"/>
                    </a:p>
                  </a:txBody>
                  <a:tcPr/>
                </a:tc>
                <a:extLst>
                  <a:ext uri="{0D108BD9-81ED-4DB2-BD59-A6C34878D82A}">
                    <a16:rowId xmlns:a16="http://schemas.microsoft.com/office/drawing/2014/main" val="682866361"/>
                  </a:ext>
                </a:extLst>
              </a:tr>
              <a:tr h="456815">
                <a:tc>
                  <a:txBody>
                    <a:bodyPr/>
                    <a:lstStyle/>
                    <a:p>
                      <a:pPr marL="0" marR="0" algn="just">
                        <a:lnSpc>
                          <a:spcPct val="115000"/>
                        </a:lnSpc>
                        <a:spcBef>
                          <a:spcPts val="0"/>
                        </a:spcBef>
                        <a:spcAft>
                          <a:spcPts val="0"/>
                        </a:spcAft>
                      </a:pPr>
                      <a:r>
                        <a:rPr lang="en-US" sz="1200" dirty="0">
                          <a:effectLst/>
                        </a:rPr>
                        <a:t> </a:t>
                      </a:r>
                      <a:endParaRPr lang="en-US" sz="1200" dirty="0">
                        <a:effectLst/>
                        <a:latin typeface="Times New Roman" panose="02020603050405020304" pitchFamily="18" charset="0"/>
                        <a:ea typeface="Times New Roman" panose="02020603050405020304" pitchFamily="18" charset="0"/>
                      </a:endParaRPr>
                    </a:p>
                  </a:txBody>
                  <a:tcPr marL="68580" marR="68580" marT="0" marB="0">
                    <a:solidFill>
                      <a:schemeClr val="bg1">
                        <a:lumMod val="75000"/>
                        <a:lumOff val="25000"/>
                      </a:schemeClr>
                    </a:solidFill>
                  </a:tcPr>
                </a:tc>
                <a:tc>
                  <a:txBody>
                    <a:bodyPr/>
                    <a:lstStyle/>
                    <a:p>
                      <a:pPr marL="0" marR="0" algn="just">
                        <a:lnSpc>
                          <a:spcPct val="115000"/>
                        </a:lnSpc>
                        <a:spcBef>
                          <a:spcPts val="0"/>
                        </a:spcBef>
                        <a:spcAft>
                          <a:spcPts val="0"/>
                        </a:spcAft>
                      </a:pPr>
                      <a:r>
                        <a:rPr lang="en-US" sz="1800">
                          <a:effectLst/>
                        </a:rPr>
                        <a:t>The community life of the institute</a:t>
                      </a:r>
                      <a:endParaRPr lang="en-US" sz="1800">
                        <a:effectLst/>
                        <a:latin typeface="Times New Roman" panose="02020603050405020304" pitchFamily="18" charset="0"/>
                        <a:ea typeface="Times New Roman" panose="02020603050405020304" pitchFamily="18" charset="0"/>
                      </a:endParaRPr>
                    </a:p>
                  </a:txBody>
                  <a:tcPr marL="68580" marR="68580" marT="0" marB="0" anchor="ctr"/>
                </a:tc>
                <a:tc gridSpan="4">
                  <a:txBody>
                    <a:bodyPr/>
                    <a:lstStyle/>
                    <a:p>
                      <a:pPr marL="0" marR="0" algn="just">
                        <a:lnSpc>
                          <a:spcPct val="115000"/>
                        </a:lnSpc>
                        <a:spcBef>
                          <a:spcPts val="0"/>
                        </a:spcBef>
                        <a:spcAft>
                          <a:spcPts val="0"/>
                        </a:spcAft>
                      </a:pPr>
                      <a:r>
                        <a:rPr lang="en-US" sz="1800">
                          <a:effectLst/>
                        </a:rPr>
                        <a:t>   80</a:t>
                      </a:r>
                      <a:endParaRPr lang="en-US" sz="1800">
                        <a:effectLst/>
                        <a:latin typeface="Times New Roman" panose="02020603050405020304" pitchFamily="18" charset="0"/>
                        <a:ea typeface="Times New Roman" panose="02020603050405020304" pitchFamily="18" charset="0"/>
                      </a:endParaRPr>
                    </a:p>
                  </a:txBody>
                  <a:tcPr marL="68580" marR="68580" marT="0" marB="0" anchor="b"/>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marL="0" marR="0" algn="just">
                        <a:lnSpc>
                          <a:spcPct val="115000"/>
                        </a:lnSpc>
                        <a:spcBef>
                          <a:spcPts val="0"/>
                        </a:spcBef>
                        <a:spcAft>
                          <a:spcPts val="0"/>
                        </a:spcAft>
                      </a:pPr>
                      <a:r>
                        <a:rPr lang="en-US" sz="1800" dirty="0">
                          <a:effectLst/>
                        </a:rPr>
                        <a:t>   59</a:t>
                      </a:r>
                      <a:endParaRPr lang="en-US" sz="1800" dirty="0">
                        <a:effectLst/>
                        <a:latin typeface="Times New Roman" panose="02020603050405020304" pitchFamily="18" charset="0"/>
                        <a:ea typeface="Times New Roman" panose="02020603050405020304" pitchFamily="18" charset="0"/>
                      </a:endParaRPr>
                    </a:p>
                  </a:txBody>
                  <a:tcPr marL="68580" marR="68580" marT="0" marB="0" anchor="b"/>
                </a:tc>
                <a:tc hMerge="1">
                  <a:txBody>
                    <a:bodyPr/>
                    <a:lstStyle/>
                    <a:p>
                      <a:endParaRPr lang="en-US"/>
                    </a:p>
                  </a:txBody>
                  <a:tcPr/>
                </a:tc>
                <a:extLst>
                  <a:ext uri="{0D108BD9-81ED-4DB2-BD59-A6C34878D82A}">
                    <a16:rowId xmlns:a16="http://schemas.microsoft.com/office/drawing/2014/main" val="4211559100"/>
                  </a:ext>
                </a:extLst>
              </a:tr>
              <a:tr h="456815">
                <a:tc>
                  <a:txBody>
                    <a:bodyPr/>
                    <a:lstStyle/>
                    <a:p>
                      <a:pPr marL="0" marR="0" algn="just">
                        <a:lnSpc>
                          <a:spcPct val="115000"/>
                        </a:lnSpc>
                        <a:spcBef>
                          <a:spcPts val="0"/>
                        </a:spcBef>
                        <a:spcAft>
                          <a:spcPts val="0"/>
                        </a:spcAft>
                      </a:pPr>
                      <a:r>
                        <a:rPr lang="en-US" sz="1200" dirty="0">
                          <a:effectLst/>
                        </a:rPr>
                        <a:t> </a:t>
                      </a:r>
                      <a:endParaRPr lang="en-US" sz="1200" dirty="0">
                        <a:effectLst/>
                        <a:latin typeface="Times New Roman" panose="02020603050405020304" pitchFamily="18" charset="0"/>
                        <a:ea typeface="Times New Roman" panose="02020603050405020304" pitchFamily="18" charset="0"/>
                      </a:endParaRPr>
                    </a:p>
                  </a:txBody>
                  <a:tcPr marL="68580" marR="68580" marT="0" marB="0">
                    <a:solidFill>
                      <a:schemeClr val="bg1">
                        <a:lumMod val="75000"/>
                        <a:lumOff val="25000"/>
                      </a:schemeClr>
                    </a:solidFill>
                  </a:tcPr>
                </a:tc>
                <a:tc>
                  <a:txBody>
                    <a:bodyPr/>
                    <a:lstStyle/>
                    <a:p>
                      <a:pPr marL="0" marR="0" algn="just">
                        <a:lnSpc>
                          <a:spcPct val="115000"/>
                        </a:lnSpc>
                        <a:spcBef>
                          <a:spcPts val="0"/>
                        </a:spcBef>
                        <a:spcAft>
                          <a:spcPts val="0"/>
                        </a:spcAft>
                      </a:pPr>
                      <a:r>
                        <a:rPr lang="en-US" sz="1800">
                          <a:effectLst/>
                        </a:rPr>
                        <a:t>The institute’s fidelity to the Church</a:t>
                      </a:r>
                      <a:endParaRPr lang="en-US" sz="1800">
                        <a:effectLst/>
                        <a:latin typeface="Times New Roman" panose="02020603050405020304" pitchFamily="18" charset="0"/>
                        <a:ea typeface="Times New Roman" panose="02020603050405020304" pitchFamily="18" charset="0"/>
                      </a:endParaRPr>
                    </a:p>
                  </a:txBody>
                  <a:tcPr marL="68580" marR="68580" marT="0" marB="0" anchor="ctr"/>
                </a:tc>
                <a:tc gridSpan="4">
                  <a:txBody>
                    <a:bodyPr/>
                    <a:lstStyle/>
                    <a:p>
                      <a:pPr marL="0" marR="0" algn="just">
                        <a:lnSpc>
                          <a:spcPct val="115000"/>
                        </a:lnSpc>
                        <a:spcBef>
                          <a:spcPts val="0"/>
                        </a:spcBef>
                        <a:spcAft>
                          <a:spcPts val="0"/>
                        </a:spcAft>
                      </a:pPr>
                      <a:r>
                        <a:rPr lang="en-US" sz="1800">
                          <a:effectLst/>
                        </a:rPr>
                        <a:t>   88</a:t>
                      </a:r>
                      <a:endParaRPr lang="en-US" sz="1800">
                        <a:effectLst/>
                        <a:latin typeface="Times New Roman" panose="02020603050405020304" pitchFamily="18" charset="0"/>
                        <a:ea typeface="Times New Roman" panose="02020603050405020304" pitchFamily="18" charset="0"/>
                      </a:endParaRPr>
                    </a:p>
                  </a:txBody>
                  <a:tcPr marL="68580" marR="68580" marT="0" marB="0" anchor="b"/>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marL="0" marR="0" algn="just">
                        <a:lnSpc>
                          <a:spcPct val="115000"/>
                        </a:lnSpc>
                        <a:spcBef>
                          <a:spcPts val="0"/>
                        </a:spcBef>
                        <a:spcAft>
                          <a:spcPts val="0"/>
                        </a:spcAft>
                      </a:pPr>
                      <a:r>
                        <a:rPr lang="en-US" sz="1800" dirty="0">
                          <a:effectLst/>
                        </a:rPr>
                        <a:t>   59</a:t>
                      </a:r>
                      <a:endParaRPr lang="en-US" sz="1800" dirty="0">
                        <a:effectLst/>
                        <a:latin typeface="Times New Roman" panose="02020603050405020304" pitchFamily="18" charset="0"/>
                        <a:ea typeface="Times New Roman" panose="02020603050405020304" pitchFamily="18" charset="0"/>
                      </a:endParaRPr>
                    </a:p>
                  </a:txBody>
                  <a:tcPr marL="68580" marR="68580" marT="0" marB="0" anchor="b"/>
                </a:tc>
                <a:tc hMerge="1">
                  <a:txBody>
                    <a:bodyPr/>
                    <a:lstStyle/>
                    <a:p>
                      <a:endParaRPr lang="en-US"/>
                    </a:p>
                  </a:txBody>
                  <a:tcPr/>
                </a:tc>
                <a:extLst>
                  <a:ext uri="{0D108BD9-81ED-4DB2-BD59-A6C34878D82A}">
                    <a16:rowId xmlns:a16="http://schemas.microsoft.com/office/drawing/2014/main" val="1140083390"/>
                  </a:ext>
                </a:extLst>
              </a:tr>
              <a:tr h="613597">
                <a:tc>
                  <a:txBody>
                    <a:bodyPr/>
                    <a:lstStyle/>
                    <a:p>
                      <a:pPr marL="0" marR="0" algn="just">
                        <a:lnSpc>
                          <a:spcPct val="115000"/>
                        </a:lnSpc>
                        <a:spcBef>
                          <a:spcPts val="0"/>
                        </a:spcBef>
                        <a:spcAft>
                          <a:spcPts val="0"/>
                        </a:spcAft>
                      </a:pPr>
                      <a:r>
                        <a:rPr lang="en-US" sz="1200" dirty="0">
                          <a:effectLst/>
                        </a:rPr>
                        <a:t> </a:t>
                      </a:r>
                      <a:endParaRPr lang="en-US" sz="1200" dirty="0">
                        <a:effectLst/>
                        <a:latin typeface="Times New Roman" panose="02020603050405020304" pitchFamily="18" charset="0"/>
                        <a:ea typeface="Times New Roman" panose="02020603050405020304" pitchFamily="18" charset="0"/>
                      </a:endParaRPr>
                    </a:p>
                  </a:txBody>
                  <a:tcPr marL="68580" marR="68580" marT="0" marB="0">
                    <a:solidFill>
                      <a:schemeClr val="bg1">
                        <a:lumMod val="75000"/>
                        <a:lumOff val="25000"/>
                      </a:schemeClr>
                    </a:solidFill>
                  </a:tcPr>
                </a:tc>
                <a:tc>
                  <a:txBody>
                    <a:bodyPr/>
                    <a:lstStyle/>
                    <a:p>
                      <a:pPr marL="0" marR="0" algn="just">
                        <a:lnSpc>
                          <a:spcPct val="115000"/>
                        </a:lnSpc>
                        <a:spcBef>
                          <a:spcPts val="0"/>
                        </a:spcBef>
                        <a:spcAft>
                          <a:spcPts val="0"/>
                        </a:spcAft>
                      </a:pPr>
                      <a:r>
                        <a:rPr lang="en-US" sz="1800">
                          <a:effectLst/>
                        </a:rPr>
                        <a:t>The spirituality of the institute</a:t>
                      </a:r>
                      <a:endParaRPr lang="en-US" sz="1800">
                        <a:effectLst/>
                        <a:latin typeface="Times New Roman" panose="02020603050405020304" pitchFamily="18" charset="0"/>
                        <a:ea typeface="Times New Roman" panose="02020603050405020304" pitchFamily="18" charset="0"/>
                      </a:endParaRPr>
                    </a:p>
                  </a:txBody>
                  <a:tcPr marL="68580" marR="68580" marT="0" marB="0" anchor="ctr"/>
                </a:tc>
                <a:tc gridSpan="4">
                  <a:txBody>
                    <a:bodyPr/>
                    <a:lstStyle/>
                    <a:p>
                      <a:pPr marL="0" marR="0" algn="just">
                        <a:lnSpc>
                          <a:spcPct val="115000"/>
                        </a:lnSpc>
                        <a:spcBef>
                          <a:spcPts val="0"/>
                        </a:spcBef>
                        <a:spcAft>
                          <a:spcPts val="0"/>
                        </a:spcAft>
                      </a:pPr>
                      <a:r>
                        <a:rPr lang="en-US" sz="1800">
                          <a:effectLst/>
                        </a:rPr>
                        <a:t>   90</a:t>
                      </a:r>
                      <a:endParaRPr lang="en-US" sz="1800">
                        <a:effectLst/>
                        <a:latin typeface="Times New Roman" panose="02020603050405020304" pitchFamily="18" charset="0"/>
                        <a:ea typeface="Times New Roman" panose="02020603050405020304" pitchFamily="18" charset="0"/>
                      </a:endParaRPr>
                    </a:p>
                  </a:txBody>
                  <a:tcPr marL="68580" marR="68580" marT="0" marB="0" anchor="b"/>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marL="0" marR="0" algn="just">
                        <a:lnSpc>
                          <a:spcPct val="115000"/>
                        </a:lnSpc>
                        <a:spcBef>
                          <a:spcPts val="0"/>
                        </a:spcBef>
                        <a:spcAft>
                          <a:spcPts val="0"/>
                        </a:spcAft>
                      </a:pPr>
                      <a:r>
                        <a:rPr lang="en-US" sz="1800" dirty="0">
                          <a:effectLst/>
                        </a:rPr>
                        <a:t>   </a:t>
                      </a:r>
                    </a:p>
                    <a:p>
                      <a:pPr marL="0" marR="0" algn="just">
                        <a:lnSpc>
                          <a:spcPct val="115000"/>
                        </a:lnSpc>
                        <a:spcBef>
                          <a:spcPts val="0"/>
                        </a:spcBef>
                        <a:spcAft>
                          <a:spcPts val="0"/>
                        </a:spcAft>
                      </a:pPr>
                      <a:r>
                        <a:rPr lang="en-US" sz="1800" dirty="0">
                          <a:effectLst/>
                        </a:rPr>
                        <a:t>   50</a:t>
                      </a:r>
                      <a:endParaRPr lang="en-US" sz="1800" dirty="0">
                        <a:effectLst/>
                        <a:latin typeface="Times New Roman" panose="02020603050405020304" pitchFamily="18" charset="0"/>
                        <a:ea typeface="Times New Roman" panose="02020603050405020304" pitchFamily="18" charset="0"/>
                      </a:endParaRPr>
                    </a:p>
                  </a:txBody>
                  <a:tcPr marL="68580" marR="68580" marT="0" marB="0" anchor="ctr"/>
                </a:tc>
                <a:tc hMerge="1">
                  <a:txBody>
                    <a:bodyPr/>
                    <a:lstStyle/>
                    <a:p>
                      <a:endParaRPr lang="en-US"/>
                    </a:p>
                  </a:txBody>
                  <a:tcPr/>
                </a:tc>
                <a:extLst>
                  <a:ext uri="{0D108BD9-81ED-4DB2-BD59-A6C34878D82A}">
                    <a16:rowId xmlns:a16="http://schemas.microsoft.com/office/drawing/2014/main" val="2761842385"/>
                  </a:ext>
                </a:extLst>
              </a:tr>
            </a:tbl>
          </a:graphicData>
        </a:graphic>
      </p:graphicFrame>
      <p:sp>
        <p:nvSpPr>
          <p:cNvPr id="4" name="Rectangle 1"/>
          <p:cNvSpPr>
            <a:spLocks noChangeArrowheads="1"/>
          </p:cNvSpPr>
          <p:nvPr/>
        </p:nvSpPr>
        <p:spPr bwMode="auto">
          <a:xfrm>
            <a:off x="3236886" y="2556730"/>
            <a:ext cx="944030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5" name="Table 4"/>
          <p:cNvGraphicFramePr>
            <a:graphicFrameLocks noGrp="1"/>
          </p:cNvGraphicFramePr>
          <p:nvPr/>
        </p:nvGraphicFramePr>
        <p:xfrm>
          <a:off x="7482255" y="1072662"/>
          <a:ext cx="4639408" cy="4156633"/>
        </p:xfrm>
        <a:graphic>
          <a:graphicData uri="http://schemas.openxmlformats.org/drawingml/2006/table">
            <a:tbl>
              <a:tblPr firstRow="1" bandRow="1">
                <a:tableStyleId>{5C22544A-7EE6-4342-B048-85BDC9FD1C3A}</a:tableStyleId>
              </a:tblPr>
              <a:tblGrid>
                <a:gridCol w="4639408">
                  <a:extLst>
                    <a:ext uri="{9D8B030D-6E8A-4147-A177-3AD203B41FA5}">
                      <a16:colId xmlns:a16="http://schemas.microsoft.com/office/drawing/2014/main" val="3576254036"/>
                    </a:ext>
                  </a:extLst>
                </a:gridCol>
              </a:tblGrid>
              <a:tr h="4156633">
                <a:tc>
                  <a:txBody>
                    <a:bodyPr/>
                    <a:lstStyle/>
                    <a:p>
                      <a:endParaRPr lang="en-US" dirty="0"/>
                    </a:p>
                    <a:p>
                      <a:pPr algn="just"/>
                      <a:r>
                        <a:rPr lang="en-US" dirty="0">
                          <a:solidFill>
                            <a:schemeClr val="bg1"/>
                          </a:solidFill>
                        </a:rPr>
                        <a:t>The choice of a religious institute is often complicated by</a:t>
                      </a:r>
                      <a:r>
                        <a:rPr lang="en-US" baseline="0" dirty="0">
                          <a:solidFill>
                            <a:schemeClr val="bg1"/>
                          </a:solidFill>
                        </a:rPr>
                        <a:t> </a:t>
                      </a:r>
                      <a:r>
                        <a:rPr lang="en-US" dirty="0">
                          <a:solidFill>
                            <a:schemeClr val="bg1"/>
                          </a:solidFill>
                        </a:rPr>
                        <a:t>individual confusion and indecision. An aspirant once told</a:t>
                      </a:r>
                      <a:r>
                        <a:rPr lang="en-US" baseline="0" dirty="0">
                          <a:solidFill>
                            <a:schemeClr val="bg1"/>
                          </a:solidFill>
                        </a:rPr>
                        <a:t> </a:t>
                      </a:r>
                      <a:r>
                        <a:rPr lang="en-US" dirty="0">
                          <a:solidFill>
                            <a:schemeClr val="bg1"/>
                          </a:solidFill>
                        </a:rPr>
                        <a:t>me that she was attracted to our religious institute by our</a:t>
                      </a:r>
                    </a:p>
                    <a:p>
                      <a:pPr algn="just"/>
                      <a:r>
                        <a:rPr lang="en-US" dirty="0">
                          <a:solidFill>
                            <a:schemeClr val="bg1"/>
                          </a:solidFill>
                        </a:rPr>
                        <a:t>religious habit. My question to her was, “Suppose the habit</a:t>
                      </a:r>
                      <a:r>
                        <a:rPr lang="en-US" baseline="0" dirty="0">
                          <a:solidFill>
                            <a:schemeClr val="bg1"/>
                          </a:solidFill>
                        </a:rPr>
                        <a:t> </a:t>
                      </a:r>
                      <a:r>
                        <a:rPr lang="en-US" dirty="0">
                          <a:solidFill>
                            <a:schemeClr val="bg1"/>
                          </a:solidFill>
                        </a:rPr>
                        <a:t>that attracted you was withdrawn, what would become of</a:t>
                      </a:r>
                      <a:r>
                        <a:rPr lang="en-US" baseline="0" dirty="0">
                          <a:solidFill>
                            <a:schemeClr val="bg1"/>
                          </a:solidFill>
                        </a:rPr>
                        <a:t> </a:t>
                      </a:r>
                      <a:r>
                        <a:rPr lang="en-US" dirty="0">
                          <a:solidFill>
                            <a:schemeClr val="bg1"/>
                          </a:solidFill>
                        </a:rPr>
                        <a:t>you?” The question about one’s attraction to their religious</a:t>
                      </a:r>
                      <a:r>
                        <a:rPr lang="en-US" baseline="0" dirty="0">
                          <a:solidFill>
                            <a:schemeClr val="bg1"/>
                          </a:solidFill>
                        </a:rPr>
                        <a:t> </a:t>
                      </a:r>
                      <a:r>
                        <a:rPr lang="en-US" dirty="0">
                          <a:solidFill>
                            <a:schemeClr val="bg1"/>
                          </a:solidFill>
                        </a:rPr>
                        <a:t>institute is essential in assessing the real motivation for entering religious life.</a:t>
                      </a:r>
                    </a:p>
                    <a:p>
                      <a:pPr algn="just"/>
                      <a:endParaRPr lang="en-US" dirty="0">
                        <a:solidFill>
                          <a:schemeClr val="bg1"/>
                        </a:solidFill>
                      </a:endParaRPr>
                    </a:p>
                  </a:txBody>
                  <a:tcPr>
                    <a:solidFill>
                      <a:schemeClr val="tx1">
                        <a:lumMod val="75000"/>
                      </a:schemeClr>
                    </a:solidFill>
                  </a:tcPr>
                </a:tc>
                <a:extLst>
                  <a:ext uri="{0D108BD9-81ED-4DB2-BD59-A6C34878D82A}">
                    <a16:rowId xmlns:a16="http://schemas.microsoft.com/office/drawing/2014/main" val="358783098"/>
                  </a:ext>
                </a:extLst>
              </a:tr>
            </a:tbl>
          </a:graphicData>
        </a:graphic>
      </p:graphicFrame>
    </p:spTree>
    <p:extLst>
      <p:ext uri="{BB962C8B-B14F-4D97-AF65-F5344CB8AC3E}">
        <p14:creationId xmlns:p14="http://schemas.microsoft.com/office/powerpoint/2010/main" val="28637815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0" y="2136339"/>
            <a:ext cx="6096000" cy="369332"/>
          </a:xfrm>
          <a:prstGeom prst="rect">
            <a:avLst/>
          </a:prstGeom>
        </p:spPr>
        <p:txBody>
          <a:bodyPr>
            <a:spAutoFit/>
          </a:bodyPr>
          <a:lstStyle/>
          <a:p>
            <a:endParaRPr lang="en-US" dirty="0"/>
          </a:p>
        </p:txBody>
      </p:sp>
      <p:sp>
        <p:nvSpPr>
          <p:cNvPr id="3" name="Rectangle 2"/>
          <p:cNvSpPr/>
          <p:nvPr/>
        </p:nvSpPr>
        <p:spPr>
          <a:xfrm>
            <a:off x="720969" y="501162"/>
            <a:ext cx="10691446" cy="6986528"/>
          </a:xfrm>
          <a:prstGeom prst="rect">
            <a:avLst/>
          </a:prstGeom>
          <a:solidFill>
            <a:schemeClr val="tx1">
              <a:lumMod val="50000"/>
            </a:schemeClr>
          </a:solidFill>
          <a:ln w="57150">
            <a:solidFill>
              <a:schemeClr val="tx1"/>
            </a:solidFill>
          </a:ln>
        </p:spPr>
        <p:txBody>
          <a:bodyPr wrap="square">
            <a:spAutoFit/>
          </a:bodyPr>
          <a:lstStyle/>
          <a:p>
            <a:r>
              <a:rPr lang="en-US" sz="2800" dirty="0"/>
              <a:t>Among the things that respondents say they like about their present religious institute are, the community life and unity of members, the charism and spirituality of the Founder/res, prayer and prayer life of the institute, religious formation, and the open joyful spirit of members. </a:t>
            </a:r>
          </a:p>
          <a:p>
            <a:endParaRPr lang="en-US" sz="2800" dirty="0"/>
          </a:p>
          <a:p>
            <a:r>
              <a:rPr lang="en-US" sz="2800" dirty="0"/>
              <a:t>“</a:t>
            </a:r>
            <a:r>
              <a:rPr lang="en-US" sz="2800" b="1" dirty="0">
                <a:solidFill>
                  <a:schemeClr val="tx1">
                    <a:lumMod val="95000"/>
                  </a:schemeClr>
                </a:solidFill>
              </a:rPr>
              <a:t>Fraternal living in the community and genuineness of members. Prayer life is one that I like”.</a:t>
            </a:r>
          </a:p>
          <a:p>
            <a:endParaRPr lang="en-US" sz="2800" dirty="0">
              <a:solidFill>
                <a:schemeClr val="tx1">
                  <a:lumMod val="95000"/>
                </a:schemeClr>
              </a:solidFill>
            </a:endParaRPr>
          </a:p>
          <a:p>
            <a:r>
              <a:rPr lang="en-US" sz="2800" dirty="0">
                <a:solidFill>
                  <a:schemeClr val="tx1">
                    <a:lumMod val="95000"/>
                  </a:schemeClr>
                </a:solidFill>
              </a:rPr>
              <a:t>“</a:t>
            </a:r>
            <a:r>
              <a:rPr lang="en-US" sz="2800" b="1" dirty="0">
                <a:solidFill>
                  <a:schemeClr val="tx1">
                    <a:lumMod val="95000"/>
                  </a:schemeClr>
                </a:solidFill>
              </a:rPr>
              <a:t>The solidarity and the care of one another in the congregation. The spirituality and living together”.</a:t>
            </a:r>
          </a:p>
          <a:p>
            <a:endParaRPr lang="en-US" sz="2800" b="1" dirty="0">
              <a:solidFill>
                <a:schemeClr val="tx1">
                  <a:lumMod val="95000"/>
                </a:schemeClr>
              </a:solidFill>
            </a:endParaRPr>
          </a:p>
          <a:p>
            <a:r>
              <a:rPr lang="en-US" sz="2800" b="1" dirty="0">
                <a:solidFill>
                  <a:schemeClr val="tx1">
                    <a:lumMod val="95000"/>
                  </a:schemeClr>
                </a:solidFill>
              </a:rPr>
              <a:t>“I like the community life of the members, their faith sharing, eating together, working together, and keeping one</a:t>
            </a:r>
          </a:p>
          <a:p>
            <a:r>
              <a:rPr lang="en-US" sz="2800" b="1" dirty="0">
                <a:solidFill>
                  <a:schemeClr val="tx1">
                    <a:lumMod val="95000"/>
                  </a:schemeClr>
                </a:solidFill>
              </a:rPr>
              <a:t>another in mind”.</a:t>
            </a:r>
          </a:p>
          <a:p>
            <a:endParaRPr lang="en-US" sz="2800" b="1" dirty="0">
              <a:solidFill>
                <a:srgbClr val="7030A0"/>
              </a:solidFill>
            </a:endParaRPr>
          </a:p>
          <a:p>
            <a:r>
              <a:rPr lang="en-US" sz="2800" b="1" dirty="0">
                <a:solidFill>
                  <a:srgbClr val="7030A0"/>
                </a:solidFill>
              </a:rPr>
              <a:t>“</a:t>
            </a:r>
          </a:p>
        </p:txBody>
      </p:sp>
    </p:spTree>
    <p:extLst>
      <p:ext uri="{BB962C8B-B14F-4D97-AF65-F5344CB8AC3E}">
        <p14:creationId xmlns:p14="http://schemas.microsoft.com/office/powerpoint/2010/main" val="36760948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p:cNvSpPr/>
          <p:nvPr/>
        </p:nvSpPr>
        <p:spPr>
          <a:xfrm>
            <a:off x="1239715" y="202224"/>
            <a:ext cx="9442939" cy="6049108"/>
          </a:xfrm>
          <a:prstGeom prst="fram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Rectangle 2"/>
          <p:cNvSpPr/>
          <p:nvPr/>
        </p:nvSpPr>
        <p:spPr>
          <a:xfrm>
            <a:off x="2066192" y="1186962"/>
            <a:ext cx="7833946" cy="4801314"/>
          </a:xfrm>
          <a:prstGeom prst="rect">
            <a:avLst/>
          </a:prstGeom>
          <a:solidFill>
            <a:schemeClr val="bg2">
              <a:lumMod val="75000"/>
            </a:schemeClr>
          </a:solidFill>
        </p:spPr>
        <p:txBody>
          <a:bodyPr wrap="square">
            <a:spAutoFit/>
          </a:bodyPr>
          <a:lstStyle/>
          <a:p>
            <a:r>
              <a:rPr lang="en-US" sz="2400" dirty="0"/>
              <a:t>New entrants to religious life in Kenya were further invited</a:t>
            </a:r>
          </a:p>
          <a:p>
            <a:r>
              <a:rPr lang="en-US" sz="2400" dirty="0"/>
              <a:t>to share what they find most challenging as members of their institutes. Respondents shared many challenges, including community living, language barriers, adapting to a new way of life, and religious formation, among others. A few of their comments relative to some of these challenges are presented below.</a:t>
            </a:r>
          </a:p>
          <a:p>
            <a:endParaRPr lang="en-US" sz="2400" dirty="0"/>
          </a:p>
          <a:p>
            <a:r>
              <a:rPr lang="en-US" sz="2400" i="1" dirty="0"/>
              <a:t>“Living together in a community and understanding people of different cultures is proving to be a challenge”.</a:t>
            </a:r>
            <a:endParaRPr lang="en-US" sz="2400" dirty="0"/>
          </a:p>
          <a:p>
            <a:r>
              <a:rPr lang="en-US" sz="2400" i="1" dirty="0"/>
              <a:t>“The institute language is English yet not all of us are English speakers. Communicating with others is difficult”.</a:t>
            </a:r>
            <a:endParaRPr lang="en-US" sz="2400" dirty="0"/>
          </a:p>
          <a:p>
            <a:endParaRPr lang="en-US" dirty="0"/>
          </a:p>
        </p:txBody>
      </p:sp>
    </p:spTree>
    <p:extLst>
      <p:ext uri="{BB962C8B-B14F-4D97-AF65-F5344CB8AC3E}">
        <p14:creationId xmlns:p14="http://schemas.microsoft.com/office/powerpoint/2010/main" val="22293362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s://tse2.mm.bing.net/th?id=OIP.WmYCnaJ-VpEIyiz5IfRUaQHaE8&amp;pid=Api&amp;P=0&amp;h=220"/>
          <p:cNvPicPr/>
          <p:nvPr/>
        </p:nvPicPr>
        <p:blipFill>
          <a:blip r:embed="rId2">
            <a:extLst>
              <a:ext uri="{28A0092B-C50C-407E-A947-70E740481C1C}">
                <a14:useLocalDpi xmlns:a14="http://schemas.microsoft.com/office/drawing/2010/main" val="0"/>
              </a:ext>
            </a:extLst>
          </a:blip>
          <a:srcRect/>
          <a:stretch>
            <a:fillRect/>
          </a:stretch>
        </p:blipFill>
        <p:spPr bwMode="auto">
          <a:xfrm>
            <a:off x="167054" y="57150"/>
            <a:ext cx="11605847" cy="6479931"/>
          </a:xfrm>
          <a:prstGeom prst="rect">
            <a:avLst/>
          </a:prstGeom>
          <a:noFill/>
          <a:ln>
            <a:noFill/>
          </a:ln>
        </p:spPr>
      </p:pic>
      <p:sp>
        <p:nvSpPr>
          <p:cNvPr id="3" name="Rectangle 2"/>
          <p:cNvSpPr/>
          <p:nvPr/>
        </p:nvSpPr>
        <p:spPr>
          <a:xfrm>
            <a:off x="3438704" y="4119127"/>
            <a:ext cx="7108228" cy="2431435"/>
          </a:xfrm>
          <a:prstGeom prst="rect">
            <a:avLst/>
          </a:prstGeom>
          <a:noFill/>
        </p:spPr>
        <p:txBody>
          <a:bodyPr wrap="none" lIns="91440" tIns="45720" rIns="91440" bIns="45720">
            <a:spAutoFit/>
          </a:bodyPr>
          <a:lstStyle/>
          <a:p>
            <a:pPr algn="ctr"/>
            <a:r>
              <a:rPr lang="en-US" sz="5400" b="1" dirty="0">
                <a:ln w="9525">
                  <a:solidFill>
                    <a:schemeClr val="bg1"/>
                  </a:solidFill>
                  <a:prstDash val="solid"/>
                </a:ln>
                <a:effectLst>
                  <a:outerShdw blurRad="12700" dist="38100" dir="2700000" algn="tl" rotWithShape="0">
                    <a:schemeClr val="bg1">
                      <a:lumMod val="50000"/>
                    </a:schemeClr>
                  </a:outerShdw>
                </a:effectLst>
              </a:rPr>
              <a:t>You promote vocations</a:t>
            </a:r>
          </a:p>
          <a:p>
            <a:pPr algn="ctr"/>
            <a:r>
              <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You promote the Church</a:t>
            </a:r>
          </a:p>
          <a:p>
            <a:pPr algn="ctr"/>
            <a:r>
              <a:rPr lang="en-US" sz="4400" b="1" dirty="0">
                <a:ln w="9525">
                  <a:solidFill>
                    <a:schemeClr val="bg1"/>
                  </a:solidFill>
                  <a:prstDash val="solid"/>
                </a:ln>
                <a:effectLst>
                  <a:outerShdw blurRad="12700" dist="38100" dir="2700000" algn="tl" rotWithShape="0">
                    <a:schemeClr val="bg1">
                      <a:lumMod val="50000"/>
                    </a:schemeClr>
                  </a:outerShdw>
                </a:effectLst>
                <a:latin typeface="Script MT Bold" panose="03040602040607080904" pitchFamily="66" charset="0"/>
              </a:rPr>
              <a:t>Sr. Bibiana Ngundo (LSOSF)</a:t>
            </a:r>
            <a:endParaRPr lang="en-US" sz="4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Script MT Bold" panose="03040602040607080904" pitchFamily="66" charset="0"/>
            </a:endParaRPr>
          </a:p>
        </p:txBody>
      </p:sp>
    </p:spTree>
    <p:extLst>
      <p:ext uri="{BB962C8B-B14F-4D97-AF65-F5344CB8AC3E}">
        <p14:creationId xmlns:p14="http://schemas.microsoft.com/office/powerpoint/2010/main" val="20665202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96A79D2A-4060-441B-3E6D-0C32AC832235}"/>
              </a:ext>
            </a:extLst>
          </p:cNvPr>
          <p:cNvPicPr>
            <a:picLocks noChangeAspect="1"/>
          </p:cNvPicPr>
          <p:nvPr/>
        </p:nvPicPr>
        <p:blipFill>
          <a:blip r:embed="rId2"/>
          <a:stretch>
            <a:fillRect/>
          </a:stretch>
        </p:blipFill>
        <p:spPr>
          <a:xfrm>
            <a:off x="0" y="-72588"/>
            <a:ext cx="12227655" cy="6878055"/>
          </a:xfrm>
          <a:prstGeom prst="rect">
            <a:avLst/>
          </a:prstGeom>
        </p:spPr>
      </p:pic>
    </p:spTree>
    <p:extLst>
      <p:ext uri="{BB962C8B-B14F-4D97-AF65-F5344CB8AC3E}">
        <p14:creationId xmlns:p14="http://schemas.microsoft.com/office/powerpoint/2010/main" val="33597207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3DBAB93-7B2B-92B6-5C9C-0B1B8F8EFCB6}"/>
              </a:ext>
            </a:extLst>
          </p:cNvPr>
          <p:cNvSpPr>
            <a:spLocks noGrp="1"/>
          </p:cNvSpPr>
          <p:nvPr>
            <p:ph type="ctrTitle"/>
          </p:nvPr>
        </p:nvSpPr>
        <p:spPr>
          <a:xfrm>
            <a:off x="925795" y="1041400"/>
            <a:ext cx="9935910" cy="2387600"/>
          </a:xfrm>
        </p:spPr>
        <p:txBody>
          <a:bodyPr>
            <a:normAutofit/>
          </a:bodyPr>
          <a:lstStyle/>
          <a:p>
            <a:r>
              <a:rPr lang="en-US" sz="4400" dirty="0">
                <a:solidFill>
                  <a:srgbClr val="EBA900"/>
                </a:solidFill>
                <a:latin typeface="Myriad Pro" panose="020B0703030403020204" pitchFamily="34" charset="0"/>
              </a:rPr>
              <a:t>The Life of Religious Women in </a:t>
            </a:r>
            <a:r>
              <a:rPr lang="en-US" sz="4400" dirty="0">
                <a:solidFill>
                  <a:schemeClr val="accent2">
                    <a:lumMod val="75000"/>
                  </a:schemeClr>
                </a:solidFill>
                <a:latin typeface="Myriad Pro" panose="020B0703030403020204" pitchFamily="34" charset="0"/>
              </a:rPr>
              <a:t>Mexico</a:t>
            </a:r>
            <a:r>
              <a:rPr lang="en-US" sz="4400" dirty="0">
                <a:solidFill>
                  <a:srgbClr val="EBA900"/>
                </a:solidFill>
                <a:latin typeface="Myriad Pro" panose="020B0703030403020204" pitchFamily="34" charset="0"/>
              </a:rPr>
              <a:t>: Elements for Further Reflections </a:t>
            </a:r>
          </a:p>
        </p:txBody>
      </p:sp>
      <p:sp>
        <p:nvSpPr>
          <p:cNvPr id="3" name="Subtítulo 2">
            <a:extLst>
              <a:ext uri="{FF2B5EF4-FFF2-40B4-BE49-F238E27FC236}">
                <a16:creationId xmlns:a16="http://schemas.microsoft.com/office/drawing/2014/main" id="{0D1DB161-CABF-F49A-3696-2C43063B7DFB}"/>
              </a:ext>
            </a:extLst>
          </p:cNvPr>
          <p:cNvSpPr>
            <a:spLocks noGrp="1"/>
          </p:cNvSpPr>
          <p:nvPr>
            <p:ph type="subTitle" idx="1"/>
          </p:nvPr>
        </p:nvSpPr>
        <p:spPr/>
        <p:txBody>
          <a:bodyPr/>
          <a:lstStyle/>
          <a:p>
            <a:r>
              <a:rPr lang="en-US" sz="2800" dirty="0">
                <a:latin typeface="Myriad Pro Light" panose="020B0403030403020204" pitchFamily="34" charset="0"/>
              </a:rPr>
              <a:t>Chapter 6. “God’s call is everywhere”</a:t>
            </a:r>
          </a:p>
          <a:p>
            <a:r>
              <a:rPr lang="en-US" sz="2800" dirty="0">
                <a:latin typeface="Myriad Pro Light" panose="020B0403030403020204" pitchFamily="34" charset="0"/>
              </a:rPr>
              <a:t>Fr Luis Fernando Falcó MSpS </a:t>
            </a:r>
          </a:p>
        </p:txBody>
      </p:sp>
    </p:spTree>
    <p:extLst>
      <p:ext uri="{BB962C8B-B14F-4D97-AF65-F5344CB8AC3E}">
        <p14:creationId xmlns:p14="http://schemas.microsoft.com/office/powerpoint/2010/main" val="18263441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2D12EAF-15B5-AF42-8A20-2E8B12E279C5}"/>
              </a:ext>
            </a:extLst>
          </p:cNvPr>
          <p:cNvSpPr>
            <a:spLocks noGrp="1"/>
          </p:cNvSpPr>
          <p:nvPr>
            <p:ph type="title"/>
          </p:nvPr>
        </p:nvSpPr>
        <p:spPr>
          <a:xfrm>
            <a:off x="907212" y="365125"/>
            <a:ext cx="10515600" cy="1325563"/>
          </a:xfrm>
        </p:spPr>
        <p:txBody>
          <a:bodyPr/>
          <a:lstStyle/>
          <a:p>
            <a:pPr algn="ctr"/>
            <a:r>
              <a:rPr lang="en-US" dirty="0">
                <a:solidFill>
                  <a:srgbClr val="EBA900"/>
                </a:solidFill>
                <a:latin typeface="Myriad Pro" panose="020B0703030403020204" pitchFamily="34" charset="0"/>
              </a:rPr>
              <a:t>Where this Chapter comes from, its data and reflections</a:t>
            </a:r>
            <a:endParaRPr lang="es-MX" dirty="0">
              <a:solidFill>
                <a:srgbClr val="EBA900"/>
              </a:solidFill>
              <a:latin typeface="Myriad Pro" panose="020B0703030403020204" pitchFamily="34" charset="0"/>
            </a:endParaRPr>
          </a:p>
        </p:txBody>
      </p:sp>
      <p:sp>
        <p:nvSpPr>
          <p:cNvPr id="3" name="Marcador de contenido 2">
            <a:extLst>
              <a:ext uri="{FF2B5EF4-FFF2-40B4-BE49-F238E27FC236}">
                <a16:creationId xmlns:a16="http://schemas.microsoft.com/office/drawing/2014/main" id="{6DCE3656-C936-ED4B-8F01-F75E64EE433D}"/>
              </a:ext>
            </a:extLst>
          </p:cNvPr>
          <p:cNvSpPr>
            <a:spLocks noGrp="1"/>
          </p:cNvSpPr>
          <p:nvPr>
            <p:ph idx="1"/>
          </p:nvPr>
        </p:nvSpPr>
        <p:spPr/>
        <p:txBody>
          <a:bodyPr>
            <a:normAutofit/>
          </a:bodyPr>
          <a:lstStyle/>
          <a:p>
            <a:pPr algn="just"/>
            <a:r>
              <a:rPr lang="en-US" dirty="0">
                <a:latin typeface="Myriad Pro Light" panose="020B0403030403020204" pitchFamily="34" charset="0"/>
              </a:rPr>
              <a:t>From the constant work at Cruces Project and from the Development and Health Office of the Religious Sisters in Mexico.</a:t>
            </a:r>
          </a:p>
          <a:p>
            <a:pPr algn="just"/>
            <a:r>
              <a:rPr lang="en-US" dirty="0">
                <a:latin typeface="Myriad Pro Light" panose="020B0403030403020204" pitchFamily="34" charset="0"/>
              </a:rPr>
              <a:t>The service as a trainer of religious people for 21 years. </a:t>
            </a:r>
          </a:p>
          <a:p>
            <a:pPr algn="just"/>
            <a:r>
              <a:rPr lang="en-US" dirty="0">
                <a:latin typeface="Myriad Pro Light" panose="020B0403030403020204" pitchFamily="34" charset="0"/>
              </a:rPr>
              <a:t>Particularly at Cruces Project, for 10 years, through the Systematic Courses for Formators, which have provided a complex and rich material to understand the difficulties that institutes face to embrace the change and novelty represented in new candidates.</a:t>
            </a:r>
          </a:p>
          <a:p>
            <a:pPr algn="just"/>
            <a:r>
              <a:rPr lang="en-US" dirty="0">
                <a:latin typeface="Myriad Pro Light" panose="020B0403030403020204" pitchFamily="34" charset="0"/>
              </a:rPr>
              <a:t>The research on Elder Religious Sisters in Mexico has confirmed these data from a more analytic perspective. </a:t>
            </a:r>
          </a:p>
          <a:p>
            <a:pPr marL="0" indent="0" algn="just">
              <a:buNone/>
            </a:pPr>
            <a:endParaRPr lang="es-MX" dirty="0">
              <a:latin typeface="Myriad Pro Light" panose="020B0403030403020204" pitchFamily="34" charset="0"/>
            </a:endParaRPr>
          </a:p>
        </p:txBody>
      </p:sp>
    </p:spTree>
    <p:extLst>
      <p:ext uri="{BB962C8B-B14F-4D97-AF65-F5344CB8AC3E}">
        <p14:creationId xmlns:p14="http://schemas.microsoft.com/office/powerpoint/2010/main" val="41275862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3E66A2D-9B47-EBDD-FA55-616FAE08419F}"/>
              </a:ext>
            </a:extLst>
          </p:cNvPr>
          <p:cNvSpPr>
            <a:spLocks noGrp="1"/>
          </p:cNvSpPr>
          <p:nvPr>
            <p:ph type="title"/>
          </p:nvPr>
        </p:nvSpPr>
        <p:spPr>
          <a:xfrm>
            <a:off x="638881" y="457201"/>
            <a:ext cx="10909640" cy="1832654"/>
          </a:xfrm>
        </p:spPr>
        <p:txBody>
          <a:bodyPr vert="horz" lIns="91440" tIns="45720" rIns="91440" bIns="45720" rtlCol="0" anchor="b">
            <a:normAutofit/>
          </a:bodyPr>
          <a:lstStyle/>
          <a:p>
            <a:pPr algn="ctr"/>
            <a:r>
              <a:rPr lang="en-US" sz="5600" kern="1200">
                <a:solidFill>
                  <a:schemeClr val="tx1"/>
                </a:solidFill>
                <a:effectLst/>
                <a:latin typeface="+mj-lt"/>
                <a:ea typeface="+mj-ea"/>
                <a:cs typeface="+mj-cs"/>
              </a:rPr>
              <a:t>Characteristics of Newer Members Responding to the Surveys</a:t>
            </a:r>
            <a:endParaRPr lang="en-US" sz="5600" kern="1200">
              <a:solidFill>
                <a:schemeClr val="tx1"/>
              </a:solidFill>
              <a:latin typeface="+mj-lt"/>
              <a:ea typeface="+mj-ea"/>
              <a:cs typeface="+mj-cs"/>
            </a:endParaRPr>
          </a:p>
        </p:txBody>
      </p:sp>
      <p:graphicFrame>
        <p:nvGraphicFramePr>
          <p:cNvPr id="2" name="Table 1">
            <a:extLst>
              <a:ext uri="{FF2B5EF4-FFF2-40B4-BE49-F238E27FC236}">
                <a16:creationId xmlns:a16="http://schemas.microsoft.com/office/drawing/2014/main" id="{9361DAB2-2E7D-1967-F97E-14F00B814C5C}"/>
              </a:ext>
            </a:extLst>
          </p:cNvPr>
          <p:cNvGraphicFramePr>
            <a:graphicFrameLocks noGrp="1"/>
          </p:cNvGraphicFramePr>
          <p:nvPr>
            <p:extLst>
              <p:ext uri="{D42A27DB-BD31-4B8C-83A1-F6EECF244321}">
                <p14:modId xmlns:p14="http://schemas.microsoft.com/office/powerpoint/2010/main" val="248613865"/>
              </p:ext>
            </p:extLst>
          </p:nvPr>
        </p:nvGraphicFramePr>
        <p:xfrm>
          <a:off x="320040" y="3545650"/>
          <a:ext cx="11548876" cy="2259965"/>
        </p:xfrm>
        <a:graphic>
          <a:graphicData uri="http://schemas.openxmlformats.org/drawingml/2006/table">
            <a:tbl>
              <a:tblPr firstRow="1" firstCol="1" bandRow="1">
                <a:noFill/>
                <a:tableStyleId>{5C22544A-7EE6-4342-B048-85BDC9FD1C3A}</a:tableStyleId>
              </a:tblPr>
              <a:tblGrid>
                <a:gridCol w="5612456">
                  <a:extLst>
                    <a:ext uri="{9D8B030D-6E8A-4147-A177-3AD203B41FA5}">
                      <a16:colId xmlns:a16="http://schemas.microsoft.com/office/drawing/2014/main" val="2559033340"/>
                    </a:ext>
                  </a:extLst>
                </a:gridCol>
                <a:gridCol w="1187284">
                  <a:extLst>
                    <a:ext uri="{9D8B030D-6E8A-4147-A177-3AD203B41FA5}">
                      <a16:colId xmlns:a16="http://schemas.microsoft.com/office/drawing/2014/main" val="2056527413"/>
                    </a:ext>
                  </a:extLst>
                </a:gridCol>
                <a:gridCol w="1187284">
                  <a:extLst>
                    <a:ext uri="{9D8B030D-6E8A-4147-A177-3AD203B41FA5}">
                      <a16:colId xmlns:a16="http://schemas.microsoft.com/office/drawing/2014/main" val="1795354195"/>
                    </a:ext>
                  </a:extLst>
                </a:gridCol>
                <a:gridCol w="1187284">
                  <a:extLst>
                    <a:ext uri="{9D8B030D-6E8A-4147-A177-3AD203B41FA5}">
                      <a16:colId xmlns:a16="http://schemas.microsoft.com/office/drawing/2014/main" val="716481851"/>
                    </a:ext>
                  </a:extLst>
                </a:gridCol>
                <a:gridCol w="1187284">
                  <a:extLst>
                    <a:ext uri="{9D8B030D-6E8A-4147-A177-3AD203B41FA5}">
                      <a16:colId xmlns:a16="http://schemas.microsoft.com/office/drawing/2014/main" val="2199507764"/>
                    </a:ext>
                  </a:extLst>
                </a:gridCol>
                <a:gridCol w="1187284">
                  <a:extLst>
                    <a:ext uri="{9D8B030D-6E8A-4147-A177-3AD203B41FA5}">
                      <a16:colId xmlns:a16="http://schemas.microsoft.com/office/drawing/2014/main" val="139723174"/>
                    </a:ext>
                  </a:extLst>
                </a:gridCol>
              </a:tblGrid>
              <a:tr h="451993">
                <a:tc>
                  <a:txBody>
                    <a:bodyPr/>
                    <a:lstStyle/>
                    <a:p>
                      <a:pPr>
                        <a:lnSpc>
                          <a:spcPct val="107000"/>
                        </a:lnSpc>
                      </a:pPr>
                      <a:endParaRPr lang="en-US" sz="1700" b="0" cap="none" spc="0">
                        <a:solidFill>
                          <a:schemeClr val="tx1"/>
                        </a:solidFill>
                        <a:effectLst/>
                        <a:latin typeface="Calibri" panose="020F0502020204030204" pitchFamily="34" charset="0"/>
                        <a:cs typeface="Times New Roman" panose="02020603050405020304" pitchFamily="18" charset="0"/>
                      </a:endParaRPr>
                    </a:p>
                  </a:txBody>
                  <a:tcPr marL="81277" marR="81277" marT="75859" marB="75859" anchor="b">
                    <a:lnL w="12700" cmpd="sng">
                      <a:noFill/>
                    </a:lnL>
                    <a:lnR w="12700" cmpd="sng">
                      <a:noFill/>
                    </a:lnR>
                    <a:lnT w="28575" cap="flat" cmpd="sng" algn="ctr">
                      <a:solidFill>
                        <a:schemeClr val="tx1"/>
                      </a:solidFill>
                      <a:prstDash val="solid"/>
                    </a:lnT>
                    <a:lnB w="38100" cmpd="sng">
                      <a:noFill/>
                    </a:lnB>
                    <a:noFill/>
                  </a:tcPr>
                </a:tc>
                <a:tc>
                  <a:txBody>
                    <a:bodyPr/>
                    <a:lstStyle/>
                    <a:p>
                      <a:pPr marL="0" marR="0">
                        <a:lnSpc>
                          <a:spcPct val="107000"/>
                        </a:lnSpc>
                        <a:spcBef>
                          <a:spcPts val="0"/>
                        </a:spcBef>
                        <a:spcAft>
                          <a:spcPts val="0"/>
                        </a:spcAft>
                      </a:pPr>
                      <a:r>
                        <a:rPr lang="en-US" sz="1700" b="0" cap="none" spc="0">
                          <a:solidFill>
                            <a:schemeClr val="tx1"/>
                          </a:solidFill>
                          <a:effectLst/>
                        </a:rPr>
                        <a:t>2009 USA</a:t>
                      </a:r>
                      <a:endParaRPr lang="en-US" sz="1700" b="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1277" marR="81277" marT="75859" marB="75859" anchor="b">
                    <a:lnL w="12700" cmpd="sng">
                      <a:noFill/>
                    </a:lnL>
                    <a:lnR w="12700" cmpd="sng">
                      <a:noFill/>
                    </a:lnR>
                    <a:lnT w="28575" cap="flat" cmpd="sng" algn="ctr">
                      <a:solidFill>
                        <a:schemeClr val="tx1"/>
                      </a:solidFill>
                      <a:prstDash val="solid"/>
                    </a:lnT>
                    <a:lnB w="38100" cmpd="sng">
                      <a:noFill/>
                    </a:lnB>
                    <a:noFill/>
                  </a:tcPr>
                </a:tc>
                <a:tc>
                  <a:txBody>
                    <a:bodyPr/>
                    <a:lstStyle/>
                    <a:p>
                      <a:pPr marL="0" marR="0">
                        <a:lnSpc>
                          <a:spcPct val="107000"/>
                        </a:lnSpc>
                        <a:spcBef>
                          <a:spcPts val="0"/>
                        </a:spcBef>
                        <a:spcAft>
                          <a:spcPts val="0"/>
                        </a:spcAft>
                      </a:pPr>
                      <a:r>
                        <a:rPr lang="en-US" sz="1700" b="0" cap="none" spc="0">
                          <a:solidFill>
                            <a:schemeClr val="tx1"/>
                          </a:solidFill>
                          <a:effectLst/>
                        </a:rPr>
                        <a:t>2015 FRA</a:t>
                      </a:r>
                      <a:endParaRPr lang="en-US" sz="1700" b="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1277" marR="81277" marT="75859" marB="75859" anchor="b">
                    <a:lnL w="12700" cmpd="sng">
                      <a:noFill/>
                    </a:lnL>
                    <a:lnR w="12700" cmpd="sng">
                      <a:noFill/>
                    </a:lnR>
                    <a:lnT w="28575" cap="flat" cmpd="sng" algn="ctr">
                      <a:solidFill>
                        <a:schemeClr val="tx1"/>
                      </a:solidFill>
                      <a:prstDash val="solid"/>
                    </a:lnT>
                    <a:lnB w="38100" cmpd="sng">
                      <a:noFill/>
                    </a:lnB>
                    <a:noFill/>
                  </a:tcPr>
                </a:tc>
                <a:tc>
                  <a:txBody>
                    <a:bodyPr/>
                    <a:lstStyle/>
                    <a:p>
                      <a:pPr marL="0" marR="0">
                        <a:lnSpc>
                          <a:spcPct val="107000"/>
                        </a:lnSpc>
                        <a:spcBef>
                          <a:spcPts val="0"/>
                        </a:spcBef>
                        <a:spcAft>
                          <a:spcPts val="0"/>
                        </a:spcAft>
                      </a:pPr>
                      <a:r>
                        <a:rPr lang="en-US" sz="1700" b="0" cap="none" spc="0">
                          <a:solidFill>
                            <a:schemeClr val="tx1"/>
                          </a:solidFill>
                          <a:effectLst/>
                        </a:rPr>
                        <a:t>2015 AUS</a:t>
                      </a:r>
                      <a:endParaRPr lang="en-US" sz="1700" b="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1277" marR="81277" marT="75859" marB="75859" anchor="b">
                    <a:lnL w="12700" cmpd="sng">
                      <a:noFill/>
                    </a:lnL>
                    <a:lnR w="12700" cmpd="sng">
                      <a:noFill/>
                    </a:lnR>
                    <a:lnT w="28575" cap="flat" cmpd="sng" algn="ctr">
                      <a:solidFill>
                        <a:schemeClr val="tx1"/>
                      </a:solidFill>
                      <a:prstDash val="solid"/>
                    </a:lnT>
                    <a:lnB w="38100" cmpd="sng">
                      <a:noFill/>
                    </a:lnB>
                    <a:noFill/>
                  </a:tcPr>
                </a:tc>
                <a:tc>
                  <a:txBody>
                    <a:bodyPr/>
                    <a:lstStyle/>
                    <a:p>
                      <a:pPr marL="0" marR="0">
                        <a:lnSpc>
                          <a:spcPct val="107000"/>
                        </a:lnSpc>
                        <a:spcBef>
                          <a:spcPts val="0"/>
                        </a:spcBef>
                        <a:spcAft>
                          <a:spcPts val="0"/>
                        </a:spcAft>
                      </a:pPr>
                      <a:r>
                        <a:rPr lang="en-US" sz="1700" b="0" cap="none" spc="0">
                          <a:solidFill>
                            <a:schemeClr val="tx1"/>
                          </a:solidFill>
                          <a:effectLst/>
                        </a:rPr>
                        <a:t>2017 CAN</a:t>
                      </a:r>
                      <a:endParaRPr lang="en-US" sz="1700" b="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1277" marR="81277" marT="75859" marB="75859" anchor="b">
                    <a:lnL w="12700" cmpd="sng">
                      <a:noFill/>
                    </a:lnL>
                    <a:lnR w="12700" cmpd="sng">
                      <a:noFill/>
                    </a:lnR>
                    <a:lnT w="28575" cap="flat" cmpd="sng" algn="ctr">
                      <a:solidFill>
                        <a:schemeClr val="tx1"/>
                      </a:solidFill>
                      <a:prstDash val="solid"/>
                    </a:lnT>
                    <a:lnB w="38100" cmpd="sng">
                      <a:noFill/>
                    </a:lnB>
                    <a:noFill/>
                  </a:tcPr>
                </a:tc>
                <a:tc>
                  <a:txBody>
                    <a:bodyPr/>
                    <a:lstStyle/>
                    <a:p>
                      <a:pPr marL="0" marR="0">
                        <a:lnSpc>
                          <a:spcPct val="107000"/>
                        </a:lnSpc>
                        <a:spcBef>
                          <a:spcPts val="0"/>
                        </a:spcBef>
                        <a:spcAft>
                          <a:spcPts val="0"/>
                        </a:spcAft>
                      </a:pPr>
                      <a:r>
                        <a:rPr lang="en-US" sz="1700" b="0" cap="none" spc="0">
                          <a:solidFill>
                            <a:schemeClr val="tx1"/>
                          </a:solidFill>
                          <a:effectLst/>
                        </a:rPr>
                        <a:t>2019 USA</a:t>
                      </a:r>
                      <a:endParaRPr lang="en-US" sz="1700" b="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1277" marR="81277" marT="75859" marB="75859" anchor="b">
                    <a:lnL w="12700" cmpd="sng">
                      <a:noFill/>
                    </a:lnL>
                    <a:lnR w="12700" cmpd="sng">
                      <a:noFill/>
                    </a:lnR>
                    <a:lnT w="28575" cap="flat" cmpd="sng" algn="ctr">
                      <a:solidFill>
                        <a:schemeClr val="tx1"/>
                      </a:solidFill>
                      <a:prstDash val="solid"/>
                    </a:lnT>
                    <a:lnB w="38100" cmpd="sng">
                      <a:noFill/>
                    </a:lnB>
                    <a:noFill/>
                  </a:tcPr>
                </a:tc>
                <a:extLst>
                  <a:ext uri="{0D108BD9-81ED-4DB2-BD59-A6C34878D82A}">
                    <a16:rowId xmlns:a16="http://schemas.microsoft.com/office/drawing/2014/main" val="2658884466"/>
                  </a:ext>
                </a:extLst>
              </a:tr>
              <a:tr h="451993">
                <a:tc>
                  <a:txBody>
                    <a:bodyPr/>
                    <a:lstStyle/>
                    <a:p>
                      <a:pPr marL="0" marR="0">
                        <a:lnSpc>
                          <a:spcPct val="107000"/>
                        </a:lnSpc>
                        <a:spcBef>
                          <a:spcPts val="0"/>
                        </a:spcBef>
                        <a:spcAft>
                          <a:spcPts val="0"/>
                        </a:spcAft>
                      </a:pPr>
                      <a:r>
                        <a:rPr lang="en-US" sz="1700" b="1" cap="none" spc="0">
                          <a:solidFill>
                            <a:schemeClr val="tx1"/>
                          </a:solidFill>
                          <a:effectLst/>
                        </a:rPr>
                        <a:t>Women religious respondents in dataset</a:t>
                      </a:r>
                      <a:endParaRPr lang="en-US" sz="1700" b="1"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1277" marR="81277" marT="75859" marB="75859" anchor="b">
                    <a:lnL w="28575" cap="flat" cmpd="sng" algn="ctr">
                      <a:noFill/>
                      <a:prstDash val="solid"/>
                    </a:lnL>
                    <a:lnR w="12700" cmpd="sng">
                      <a:noFill/>
                      <a:prstDash val="solid"/>
                    </a:lnR>
                    <a:lnT w="38100" cmpd="sng">
                      <a:noFill/>
                    </a:lnT>
                    <a:lnB w="12700" cap="flat" cmpd="sng" algn="ctr">
                      <a:noFill/>
                      <a:prstDash val="solid"/>
                    </a:lnB>
                    <a:noFill/>
                  </a:tcPr>
                </a:tc>
                <a:tc>
                  <a:txBody>
                    <a:bodyPr/>
                    <a:lstStyle/>
                    <a:p>
                      <a:pPr marL="0" marR="0" algn="r">
                        <a:lnSpc>
                          <a:spcPct val="107000"/>
                        </a:lnSpc>
                        <a:spcBef>
                          <a:spcPts val="0"/>
                        </a:spcBef>
                        <a:spcAft>
                          <a:spcPts val="0"/>
                        </a:spcAft>
                      </a:pPr>
                      <a:r>
                        <a:rPr lang="en-US" sz="1700" cap="none" spc="0">
                          <a:solidFill>
                            <a:schemeClr val="tx1"/>
                          </a:solidFill>
                          <a:effectLst/>
                        </a:rPr>
                        <a:t>991</a:t>
                      </a:r>
                      <a:endParaRPr lang="en-US" sz="17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1277" marR="81277" marT="75859" marB="75859" anchor="b">
                    <a:lnL w="12700" cmpd="sng">
                      <a:noFill/>
                      <a:prstDash val="solid"/>
                    </a:lnL>
                    <a:lnR w="12700" cmpd="sng">
                      <a:noFill/>
                      <a:prstDash val="solid"/>
                    </a:lnR>
                    <a:lnT w="38100" cmpd="sng">
                      <a:noFill/>
                    </a:lnT>
                    <a:lnB w="12700" cap="flat" cmpd="sng" algn="ctr">
                      <a:noFill/>
                      <a:prstDash val="solid"/>
                    </a:lnB>
                    <a:noFill/>
                  </a:tcPr>
                </a:tc>
                <a:tc>
                  <a:txBody>
                    <a:bodyPr/>
                    <a:lstStyle/>
                    <a:p>
                      <a:pPr marL="0" marR="0" algn="r">
                        <a:lnSpc>
                          <a:spcPct val="107000"/>
                        </a:lnSpc>
                        <a:spcBef>
                          <a:spcPts val="0"/>
                        </a:spcBef>
                        <a:spcAft>
                          <a:spcPts val="0"/>
                        </a:spcAft>
                      </a:pPr>
                      <a:r>
                        <a:rPr lang="en-US" sz="1700" cap="none" spc="0">
                          <a:solidFill>
                            <a:schemeClr val="tx1"/>
                          </a:solidFill>
                          <a:effectLst/>
                        </a:rPr>
                        <a:t>447</a:t>
                      </a:r>
                      <a:endParaRPr lang="en-US" sz="17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1277" marR="81277" marT="75859" marB="75859" anchor="b">
                    <a:lnL w="12700" cmpd="sng">
                      <a:noFill/>
                      <a:prstDash val="solid"/>
                    </a:lnL>
                    <a:lnR w="12700" cmpd="sng">
                      <a:noFill/>
                      <a:prstDash val="solid"/>
                    </a:lnR>
                    <a:lnT w="38100" cmpd="sng">
                      <a:noFill/>
                    </a:lnT>
                    <a:lnB w="12700" cap="flat" cmpd="sng" algn="ctr">
                      <a:noFill/>
                      <a:prstDash val="solid"/>
                    </a:lnB>
                    <a:noFill/>
                  </a:tcPr>
                </a:tc>
                <a:tc>
                  <a:txBody>
                    <a:bodyPr/>
                    <a:lstStyle/>
                    <a:p>
                      <a:pPr marL="0" marR="0" algn="r">
                        <a:lnSpc>
                          <a:spcPct val="107000"/>
                        </a:lnSpc>
                        <a:spcBef>
                          <a:spcPts val="0"/>
                        </a:spcBef>
                        <a:spcAft>
                          <a:spcPts val="0"/>
                        </a:spcAft>
                      </a:pPr>
                      <a:r>
                        <a:rPr lang="en-US" sz="1700" cap="none" spc="0">
                          <a:solidFill>
                            <a:schemeClr val="tx1"/>
                          </a:solidFill>
                          <a:effectLst/>
                        </a:rPr>
                        <a:t>45</a:t>
                      </a:r>
                      <a:endParaRPr lang="en-US" sz="17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1277" marR="81277" marT="75859" marB="75859" anchor="b">
                    <a:lnL w="12700" cmpd="sng">
                      <a:noFill/>
                      <a:prstDash val="solid"/>
                    </a:lnL>
                    <a:lnR w="12700" cmpd="sng">
                      <a:noFill/>
                      <a:prstDash val="solid"/>
                    </a:lnR>
                    <a:lnT w="38100" cmpd="sng">
                      <a:noFill/>
                    </a:lnT>
                    <a:lnB w="12700" cap="flat" cmpd="sng" algn="ctr">
                      <a:noFill/>
                      <a:prstDash val="solid"/>
                    </a:lnB>
                    <a:noFill/>
                  </a:tcPr>
                </a:tc>
                <a:tc>
                  <a:txBody>
                    <a:bodyPr/>
                    <a:lstStyle/>
                    <a:p>
                      <a:pPr marL="0" marR="0" algn="r">
                        <a:lnSpc>
                          <a:spcPct val="107000"/>
                        </a:lnSpc>
                        <a:spcBef>
                          <a:spcPts val="0"/>
                        </a:spcBef>
                        <a:spcAft>
                          <a:spcPts val="0"/>
                        </a:spcAft>
                      </a:pPr>
                      <a:r>
                        <a:rPr lang="en-US" sz="1700" cap="none" spc="0">
                          <a:solidFill>
                            <a:schemeClr val="tx1"/>
                          </a:solidFill>
                          <a:effectLst/>
                        </a:rPr>
                        <a:t>68</a:t>
                      </a:r>
                      <a:endParaRPr lang="en-US" sz="17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1277" marR="81277" marT="75859" marB="75859" anchor="b">
                    <a:lnL w="12700" cmpd="sng">
                      <a:noFill/>
                      <a:prstDash val="solid"/>
                    </a:lnL>
                    <a:lnR w="12700" cmpd="sng">
                      <a:noFill/>
                      <a:prstDash val="solid"/>
                    </a:lnR>
                    <a:lnT w="38100" cmpd="sng">
                      <a:noFill/>
                    </a:lnT>
                    <a:lnB w="12700" cap="flat" cmpd="sng" algn="ctr">
                      <a:noFill/>
                      <a:prstDash val="solid"/>
                    </a:lnB>
                    <a:noFill/>
                  </a:tcPr>
                </a:tc>
                <a:tc>
                  <a:txBody>
                    <a:bodyPr/>
                    <a:lstStyle/>
                    <a:p>
                      <a:pPr marL="0" marR="0" algn="r">
                        <a:lnSpc>
                          <a:spcPct val="107000"/>
                        </a:lnSpc>
                        <a:spcBef>
                          <a:spcPts val="0"/>
                        </a:spcBef>
                        <a:spcAft>
                          <a:spcPts val="0"/>
                        </a:spcAft>
                      </a:pPr>
                      <a:r>
                        <a:rPr lang="en-US" sz="1700" cap="none" spc="0">
                          <a:solidFill>
                            <a:schemeClr val="tx1"/>
                          </a:solidFill>
                          <a:effectLst/>
                        </a:rPr>
                        <a:t>987</a:t>
                      </a:r>
                      <a:endParaRPr lang="en-US" sz="17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1277" marR="81277" marT="75859" marB="75859" anchor="b">
                    <a:lnL w="12700" cmpd="sng">
                      <a:noFill/>
                      <a:prstDash val="solid"/>
                    </a:lnL>
                    <a:lnR w="28575" cap="flat" cmpd="sng" algn="ctr">
                      <a:noFill/>
                      <a:prstDash val="solid"/>
                    </a:lnR>
                    <a:lnT w="38100" cmpd="sng">
                      <a:noFill/>
                    </a:lnT>
                    <a:lnB w="12700" cap="flat" cmpd="sng" algn="ctr">
                      <a:noFill/>
                      <a:prstDash val="solid"/>
                    </a:lnB>
                    <a:noFill/>
                  </a:tcPr>
                </a:tc>
                <a:extLst>
                  <a:ext uri="{0D108BD9-81ED-4DB2-BD59-A6C34878D82A}">
                    <a16:rowId xmlns:a16="http://schemas.microsoft.com/office/drawing/2014/main" val="1895568810"/>
                  </a:ext>
                </a:extLst>
              </a:tr>
              <a:tr h="451993">
                <a:tc>
                  <a:txBody>
                    <a:bodyPr/>
                    <a:lstStyle/>
                    <a:p>
                      <a:pPr marL="0" marR="0">
                        <a:lnSpc>
                          <a:spcPct val="107000"/>
                        </a:lnSpc>
                        <a:spcBef>
                          <a:spcPts val="0"/>
                        </a:spcBef>
                        <a:spcAft>
                          <a:spcPts val="0"/>
                        </a:spcAft>
                      </a:pPr>
                      <a:r>
                        <a:rPr lang="en-US" sz="1700" b="1" cap="none" spc="0">
                          <a:solidFill>
                            <a:schemeClr val="tx1"/>
                          </a:solidFill>
                          <a:effectLst/>
                        </a:rPr>
                        <a:t>Approximate response rate among identified religious</a:t>
                      </a:r>
                      <a:endParaRPr lang="en-US" sz="1700" b="1"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1277" marR="81277" marT="75859" marB="75859" anchor="b">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pPr marL="0" marR="0" algn="r">
                        <a:lnSpc>
                          <a:spcPct val="107000"/>
                        </a:lnSpc>
                        <a:spcBef>
                          <a:spcPts val="0"/>
                        </a:spcBef>
                        <a:spcAft>
                          <a:spcPts val="0"/>
                        </a:spcAft>
                      </a:pPr>
                      <a:r>
                        <a:rPr lang="en-US" sz="1400" cap="none" spc="0">
                          <a:solidFill>
                            <a:schemeClr val="tx1"/>
                          </a:solidFill>
                          <a:effectLst/>
                        </a:rPr>
                        <a:t>40%</a:t>
                      </a:r>
                      <a:endParaRPr lang="en-US" sz="14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1277" marR="81277" marT="75859" marB="75859" anchor="b">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pPr marL="0" marR="0" algn="r">
                        <a:lnSpc>
                          <a:spcPct val="107000"/>
                        </a:lnSpc>
                        <a:spcBef>
                          <a:spcPts val="0"/>
                        </a:spcBef>
                        <a:spcAft>
                          <a:spcPts val="0"/>
                        </a:spcAft>
                      </a:pPr>
                      <a:r>
                        <a:rPr lang="en-US" sz="1400" cap="none" spc="0">
                          <a:solidFill>
                            <a:schemeClr val="tx1"/>
                          </a:solidFill>
                          <a:effectLst/>
                        </a:rPr>
                        <a:t>N/A</a:t>
                      </a:r>
                      <a:endParaRPr lang="en-US" sz="14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1277" marR="81277" marT="75859" marB="75859" anchor="b">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pPr marL="0" marR="0" algn="r">
                        <a:lnSpc>
                          <a:spcPct val="107000"/>
                        </a:lnSpc>
                        <a:spcBef>
                          <a:spcPts val="0"/>
                        </a:spcBef>
                        <a:spcAft>
                          <a:spcPts val="0"/>
                        </a:spcAft>
                      </a:pPr>
                      <a:r>
                        <a:rPr lang="en-US" sz="1400" cap="none" spc="0">
                          <a:solidFill>
                            <a:schemeClr val="tx1"/>
                          </a:solidFill>
                          <a:effectLst/>
                        </a:rPr>
                        <a:t>N/A</a:t>
                      </a:r>
                      <a:endParaRPr lang="en-US" sz="14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1277" marR="81277" marT="75859" marB="75859" anchor="b">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pPr marL="0" marR="0" algn="r">
                        <a:lnSpc>
                          <a:spcPct val="107000"/>
                        </a:lnSpc>
                        <a:spcBef>
                          <a:spcPts val="0"/>
                        </a:spcBef>
                        <a:spcAft>
                          <a:spcPts val="0"/>
                        </a:spcAft>
                      </a:pPr>
                      <a:r>
                        <a:rPr lang="en-US" sz="1400" cap="none" spc="0">
                          <a:solidFill>
                            <a:schemeClr val="tx1"/>
                          </a:solidFill>
                          <a:effectLst/>
                        </a:rPr>
                        <a:t>54%</a:t>
                      </a:r>
                      <a:endParaRPr lang="en-US" sz="14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1277" marR="81277" marT="75859" marB="75859" anchor="b">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pPr marL="0" marR="0" algn="r">
                        <a:lnSpc>
                          <a:spcPct val="107000"/>
                        </a:lnSpc>
                        <a:spcBef>
                          <a:spcPts val="0"/>
                        </a:spcBef>
                        <a:spcAft>
                          <a:spcPts val="0"/>
                        </a:spcAft>
                      </a:pPr>
                      <a:r>
                        <a:rPr lang="en-US" sz="1400" cap="none" spc="0">
                          <a:solidFill>
                            <a:schemeClr val="tx1"/>
                          </a:solidFill>
                          <a:effectLst/>
                        </a:rPr>
                        <a:t>70%</a:t>
                      </a:r>
                      <a:endParaRPr lang="en-US" sz="14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1277" marR="81277" marT="75859" marB="75859" anchor="b">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extLst>
                  <a:ext uri="{0D108BD9-81ED-4DB2-BD59-A6C34878D82A}">
                    <a16:rowId xmlns:a16="http://schemas.microsoft.com/office/drawing/2014/main" val="41268388"/>
                  </a:ext>
                </a:extLst>
              </a:tr>
              <a:tr h="451993">
                <a:tc>
                  <a:txBody>
                    <a:bodyPr/>
                    <a:lstStyle/>
                    <a:p>
                      <a:pPr marL="0" marR="0">
                        <a:lnSpc>
                          <a:spcPct val="107000"/>
                        </a:lnSpc>
                        <a:spcBef>
                          <a:spcPts val="0"/>
                        </a:spcBef>
                        <a:spcAft>
                          <a:spcPts val="0"/>
                        </a:spcAft>
                      </a:pPr>
                      <a:r>
                        <a:rPr lang="en-US" sz="1700" b="1" cap="none" spc="0">
                          <a:solidFill>
                            <a:schemeClr val="tx1"/>
                          </a:solidFill>
                          <a:effectLst/>
                        </a:rPr>
                        <a:t>Median age</a:t>
                      </a:r>
                      <a:endParaRPr lang="en-US" sz="1700" b="1"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1277" marR="81277" marT="75859" marB="75859" anchor="b">
                    <a:lnL w="28575" cap="flat" cmpd="sng" algn="ctr">
                      <a:noFill/>
                      <a:prstDash val="solid"/>
                    </a:lnL>
                    <a:lnR w="12700" cmpd="sng">
                      <a:noFill/>
                      <a:prstDash val="solid"/>
                    </a:lnR>
                    <a:lnT w="12700" cmpd="sng">
                      <a:noFill/>
                      <a:prstDash val="solid"/>
                    </a:lnT>
                    <a:lnB w="12700" cap="flat" cmpd="sng" algn="ctr">
                      <a:noFill/>
                      <a:prstDash val="solid"/>
                    </a:lnB>
                    <a:noFill/>
                  </a:tcPr>
                </a:tc>
                <a:tc>
                  <a:txBody>
                    <a:bodyPr/>
                    <a:lstStyle/>
                    <a:p>
                      <a:pPr marL="0" marR="0" algn="r">
                        <a:lnSpc>
                          <a:spcPct val="107000"/>
                        </a:lnSpc>
                        <a:spcBef>
                          <a:spcPts val="0"/>
                        </a:spcBef>
                        <a:spcAft>
                          <a:spcPts val="0"/>
                        </a:spcAft>
                      </a:pPr>
                      <a:r>
                        <a:rPr lang="en-US" sz="1700" cap="none" spc="0">
                          <a:solidFill>
                            <a:schemeClr val="tx1"/>
                          </a:solidFill>
                          <a:effectLst/>
                        </a:rPr>
                        <a:t>44</a:t>
                      </a:r>
                      <a:endParaRPr lang="en-US" sz="17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1277" marR="81277" marT="75859" marB="75859" anchor="b">
                    <a:lnL w="12700" cmpd="sng">
                      <a:noFill/>
                      <a:prstDash val="solid"/>
                    </a:lnL>
                    <a:lnR w="12700" cmpd="sng">
                      <a:noFill/>
                      <a:prstDash val="solid"/>
                    </a:lnR>
                    <a:lnT w="12700" cmpd="sng">
                      <a:noFill/>
                      <a:prstDash val="solid"/>
                    </a:lnT>
                    <a:lnB w="12700" cap="flat" cmpd="sng" algn="ctr">
                      <a:noFill/>
                      <a:prstDash val="solid"/>
                    </a:lnB>
                    <a:noFill/>
                  </a:tcPr>
                </a:tc>
                <a:tc>
                  <a:txBody>
                    <a:bodyPr/>
                    <a:lstStyle/>
                    <a:p>
                      <a:pPr marL="0" marR="0" algn="r">
                        <a:lnSpc>
                          <a:spcPct val="107000"/>
                        </a:lnSpc>
                        <a:spcBef>
                          <a:spcPts val="0"/>
                        </a:spcBef>
                        <a:spcAft>
                          <a:spcPts val="0"/>
                        </a:spcAft>
                      </a:pPr>
                      <a:r>
                        <a:rPr lang="en-US" sz="1700" cap="none" spc="0">
                          <a:solidFill>
                            <a:schemeClr val="tx1"/>
                          </a:solidFill>
                          <a:effectLst/>
                        </a:rPr>
                        <a:t>35-40</a:t>
                      </a:r>
                      <a:endParaRPr lang="en-US" sz="17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1277" marR="81277" marT="75859" marB="75859" anchor="b">
                    <a:lnL w="12700" cmpd="sng">
                      <a:noFill/>
                      <a:prstDash val="solid"/>
                    </a:lnL>
                    <a:lnR w="12700" cmpd="sng">
                      <a:noFill/>
                      <a:prstDash val="solid"/>
                    </a:lnR>
                    <a:lnT w="12700" cmpd="sng">
                      <a:noFill/>
                      <a:prstDash val="solid"/>
                    </a:lnT>
                    <a:lnB w="12700" cap="flat" cmpd="sng" algn="ctr">
                      <a:noFill/>
                      <a:prstDash val="solid"/>
                    </a:lnB>
                    <a:noFill/>
                  </a:tcPr>
                </a:tc>
                <a:tc>
                  <a:txBody>
                    <a:bodyPr/>
                    <a:lstStyle/>
                    <a:p>
                      <a:pPr marL="0" marR="0" algn="r">
                        <a:lnSpc>
                          <a:spcPct val="107000"/>
                        </a:lnSpc>
                        <a:spcBef>
                          <a:spcPts val="0"/>
                        </a:spcBef>
                        <a:spcAft>
                          <a:spcPts val="0"/>
                        </a:spcAft>
                      </a:pPr>
                      <a:r>
                        <a:rPr lang="en-US" sz="1700" cap="none" spc="0">
                          <a:solidFill>
                            <a:schemeClr val="tx1"/>
                          </a:solidFill>
                          <a:effectLst/>
                        </a:rPr>
                        <a:t>35-45</a:t>
                      </a:r>
                      <a:endParaRPr lang="en-US" sz="17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1277" marR="81277" marT="75859" marB="75859" anchor="b">
                    <a:lnL w="12700" cmpd="sng">
                      <a:noFill/>
                      <a:prstDash val="solid"/>
                    </a:lnL>
                    <a:lnR w="12700" cmpd="sng">
                      <a:noFill/>
                      <a:prstDash val="solid"/>
                    </a:lnR>
                    <a:lnT w="12700" cmpd="sng">
                      <a:noFill/>
                      <a:prstDash val="solid"/>
                    </a:lnT>
                    <a:lnB w="12700" cap="flat" cmpd="sng" algn="ctr">
                      <a:noFill/>
                      <a:prstDash val="solid"/>
                    </a:lnB>
                    <a:noFill/>
                  </a:tcPr>
                </a:tc>
                <a:tc>
                  <a:txBody>
                    <a:bodyPr/>
                    <a:lstStyle/>
                    <a:p>
                      <a:pPr marL="0" marR="0" algn="r">
                        <a:lnSpc>
                          <a:spcPct val="107000"/>
                        </a:lnSpc>
                        <a:spcBef>
                          <a:spcPts val="0"/>
                        </a:spcBef>
                        <a:spcAft>
                          <a:spcPts val="0"/>
                        </a:spcAft>
                      </a:pPr>
                      <a:r>
                        <a:rPr lang="en-US" sz="1700" cap="none" spc="0">
                          <a:solidFill>
                            <a:schemeClr val="tx1"/>
                          </a:solidFill>
                          <a:effectLst/>
                        </a:rPr>
                        <a:t>42</a:t>
                      </a:r>
                      <a:endParaRPr lang="en-US" sz="17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1277" marR="81277" marT="75859" marB="75859" anchor="b">
                    <a:lnL w="12700" cmpd="sng">
                      <a:noFill/>
                      <a:prstDash val="solid"/>
                    </a:lnL>
                    <a:lnR w="12700" cmpd="sng">
                      <a:noFill/>
                      <a:prstDash val="solid"/>
                    </a:lnR>
                    <a:lnT w="12700" cmpd="sng">
                      <a:noFill/>
                      <a:prstDash val="solid"/>
                    </a:lnT>
                    <a:lnB w="12700" cap="flat" cmpd="sng" algn="ctr">
                      <a:noFill/>
                      <a:prstDash val="solid"/>
                    </a:lnB>
                    <a:noFill/>
                  </a:tcPr>
                </a:tc>
                <a:tc>
                  <a:txBody>
                    <a:bodyPr/>
                    <a:lstStyle/>
                    <a:p>
                      <a:pPr marL="0" marR="0" algn="r">
                        <a:lnSpc>
                          <a:spcPct val="107000"/>
                        </a:lnSpc>
                        <a:spcBef>
                          <a:spcPts val="0"/>
                        </a:spcBef>
                        <a:spcAft>
                          <a:spcPts val="0"/>
                        </a:spcAft>
                      </a:pPr>
                      <a:r>
                        <a:rPr lang="en-US" sz="1700" cap="none" spc="0">
                          <a:solidFill>
                            <a:schemeClr val="tx1"/>
                          </a:solidFill>
                          <a:effectLst/>
                        </a:rPr>
                        <a:t>34</a:t>
                      </a:r>
                      <a:endParaRPr lang="en-US" sz="17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1277" marR="81277" marT="75859" marB="75859" anchor="b">
                    <a:lnL w="12700" cmpd="sng">
                      <a:noFill/>
                      <a:prstDash val="solid"/>
                    </a:lnL>
                    <a:lnR w="28575" cap="flat" cmpd="sng" algn="ctr">
                      <a:noFill/>
                      <a:prstDash val="solid"/>
                    </a:lnR>
                    <a:lnT w="12700" cmpd="sng">
                      <a:noFill/>
                      <a:prstDash val="solid"/>
                    </a:lnT>
                    <a:lnB w="12700" cap="flat" cmpd="sng" algn="ctr">
                      <a:noFill/>
                      <a:prstDash val="solid"/>
                    </a:lnB>
                    <a:noFill/>
                  </a:tcPr>
                </a:tc>
                <a:extLst>
                  <a:ext uri="{0D108BD9-81ED-4DB2-BD59-A6C34878D82A}">
                    <a16:rowId xmlns:a16="http://schemas.microsoft.com/office/drawing/2014/main" val="1431361631"/>
                  </a:ext>
                </a:extLst>
              </a:tr>
              <a:tr h="451993">
                <a:tc>
                  <a:txBody>
                    <a:bodyPr/>
                    <a:lstStyle/>
                    <a:p>
                      <a:pPr marL="0" marR="0">
                        <a:lnSpc>
                          <a:spcPct val="107000"/>
                        </a:lnSpc>
                        <a:spcBef>
                          <a:spcPts val="0"/>
                        </a:spcBef>
                        <a:spcAft>
                          <a:spcPts val="0"/>
                        </a:spcAft>
                      </a:pPr>
                      <a:r>
                        <a:rPr lang="en-US" sz="1700" b="1" cap="none" spc="0">
                          <a:solidFill>
                            <a:schemeClr val="tx1"/>
                          </a:solidFill>
                          <a:effectLst/>
                        </a:rPr>
                        <a:t>Percentage born outside survey country</a:t>
                      </a:r>
                      <a:endParaRPr lang="en-US" sz="1700" b="1"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1277" marR="81277" marT="75859" marB="75859" anchor="b">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pPr marL="0" marR="0" algn="r">
                        <a:lnSpc>
                          <a:spcPct val="107000"/>
                        </a:lnSpc>
                        <a:spcBef>
                          <a:spcPts val="0"/>
                        </a:spcBef>
                        <a:spcAft>
                          <a:spcPts val="0"/>
                        </a:spcAft>
                      </a:pPr>
                      <a:r>
                        <a:rPr lang="en-US" sz="1400" cap="none" spc="0">
                          <a:solidFill>
                            <a:schemeClr val="tx1"/>
                          </a:solidFill>
                          <a:effectLst/>
                        </a:rPr>
                        <a:t>18%</a:t>
                      </a:r>
                      <a:endParaRPr lang="en-US" sz="14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1277" marR="81277" marT="75859" marB="75859" anchor="b">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pPr marL="0" marR="0" algn="r">
                        <a:lnSpc>
                          <a:spcPct val="107000"/>
                        </a:lnSpc>
                        <a:spcBef>
                          <a:spcPts val="0"/>
                        </a:spcBef>
                        <a:spcAft>
                          <a:spcPts val="0"/>
                        </a:spcAft>
                      </a:pPr>
                      <a:r>
                        <a:rPr lang="en-US" sz="1400" cap="none" spc="0">
                          <a:solidFill>
                            <a:schemeClr val="tx1"/>
                          </a:solidFill>
                          <a:effectLst/>
                        </a:rPr>
                        <a:t>48%</a:t>
                      </a:r>
                      <a:endParaRPr lang="en-US" sz="14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1277" marR="81277" marT="75859" marB="75859" anchor="b">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pPr marL="0" marR="0" algn="r">
                        <a:lnSpc>
                          <a:spcPct val="107000"/>
                        </a:lnSpc>
                        <a:spcBef>
                          <a:spcPts val="0"/>
                        </a:spcBef>
                        <a:spcAft>
                          <a:spcPts val="0"/>
                        </a:spcAft>
                      </a:pPr>
                      <a:r>
                        <a:rPr lang="en-US" sz="1400" cap="none" spc="0">
                          <a:solidFill>
                            <a:schemeClr val="tx1"/>
                          </a:solidFill>
                          <a:effectLst/>
                        </a:rPr>
                        <a:t>44%</a:t>
                      </a:r>
                      <a:endParaRPr lang="en-US" sz="14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1277" marR="81277" marT="75859" marB="75859" anchor="b">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pPr marL="0" marR="0" algn="r">
                        <a:lnSpc>
                          <a:spcPct val="107000"/>
                        </a:lnSpc>
                        <a:spcBef>
                          <a:spcPts val="0"/>
                        </a:spcBef>
                        <a:spcAft>
                          <a:spcPts val="0"/>
                        </a:spcAft>
                      </a:pPr>
                      <a:r>
                        <a:rPr lang="en-US" sz="1400" cap="none" spc="0">
                          <a:solidFill>
                            <a:schemeClr val="tx1"/>
                          </a:solidFill>
                          <a:effectLst/>
                        </a:rPr>
                        <a:t>44%</a:t>
                      </a:r>
                      <a:endParaRPr lang="en-US" sz="14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1277" marR="81277" marT="75859" marB="75859" anchor="b">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pPr marL="0" marR="0" algn="r">
                        <a:lnSpc>
                          <a:spcPct val="107000"/>
                        </a:lnSpc>
                        <a:spcBef>
                          <a:spcPts val="0"/>
                        </a:spcBef>
                        <a:spcAft>
                          <a:spcPts val="0"/>
                        </a:spcAft>
                      </a:pPr>
                      <a:r>
                        <a:rPr lang="en-US" sz="1400" cap="none" spc="0">
                          <a:solidFill>
                            <a:schemeClr val="tx1"/>
                          </a:solidFill>
                          <a:effectLst/>
                        </a:rPr>
                        <a:t>21%</a:t>
                      </a:r>
                      <a:endParaRPr lang="en-US" sz="14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1277" marR="81277" marT="75859" marB="75859" anchor="b">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extLst>
                  <a:ext uri="{0D108BD9-81ED-4DB2-BD59-A6C34878D82A}">
                    <a16:rowId xmlns:a16="http://schemas.microsoft.com/office/drawing/2014/main" val="927523577"/>
                  </a:ext>
                </a:extLst>
              </a:tr>
            </a:tbl>
          </a:graphicData>
        </a:graphic>
      </p:graphicFrame>
    </p:spTree>
    <p:extLst>
      <p:ext uri="{BB962C8B-B14F-4D97-AF65-F5344CB8AC3E}">
        <p14:creationId xmlns:p14="http://schemas.microsoft.com/office/powerpoint/2010/main" val="1545411758"/>
      </p:ext>
    </p:extLst>
  </p:cSld>
  <p:clrMapOvr>
    <a:overrideClrMapping bg1="lt1" tx1="dk1" bg2="lt2" tx2="dk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BBA716B-CB56-794E-9FD0-B7FB0D35BB3F}"/>
              </a:ext>
            </a:extLst>
          </p:cNvPr>
          <p:cNvSpPr>
            <a:spLocks noGrp="1"/>
          </p:cNvSpPr>
          <p:nvPr>
            <p:ph type="title"/>
          </p:nvPr>
        </p:nvSpPr>
        <p:spPr>
          <a:xfrm>
            <a:off x="1444238" y="589660"/>
            <a:ext cx="9909561" cy="1101028"/>
          </a:xfrm>
        </p:spPr>
        <p:txBody>
          <a:bodyPr>
            <a:noAutofit/>
          </a:bodyPr>
          <a:lstStyle/>
          <a:p>
            <a:r>
              <a:rPr lang="en-US" sz="3200" dirty="0">
                <a:solidFill>
                  <a:srgbClr val="EBA900"/>
                </a:solidFill>
                <a:latin typeface="Myriad Pro" panose="020B0703030403020204" pitchFamily="34" charset="0"/>
              </a:rPr>
              <a:t>The style of "consecrated life" differs from the cultural mainstream: to what extent and in what sense?</a:t>
            </a:r>
            <a:endParaRPr lang="es-MX" sz="3200" dirty="0">
              <a:solidFill>
                <a:srgbClr val="EBA900"/>
              </a:solidFill>
              <a:latin typeface="Myriad Pro" panose="020B0703030403020204" pitchFamily="34" charset="0"/>
            </a:endParaRPr>
          </a:p>
        </p:txBody>
      </p:sp>
      <p:sp>
        <p:nvSpPr>
          <p:cNvPr id="3" name="Marcador de contenido 2">
            <a:extLst>
              <a:ext uri="{FF2B5EF4-FFF2-40B4-BE49-F238E27FC236}">
                <a16:creationId xmlns:a16="http://schemas.microsoft.com/office/drawing/2014/main" id="{55375B97-FF14-8741-A159-575677781561}"/>
              </a:ext>
            </a:extLst>
          </p:cNvPr>
          <p:cNvSpPr>
            <a:spLocks noGrp="1"/>
          </p:cNvSpPr>
          <p:nvPr>
            <p:ph idx="1"/>
          </p:nvPr>
        </p:nvSpPr>
        <p:spPr>
          <a:xfrm>
            <a:off x="949296" y="1690688"/>
            <a:ext cx="10515600" cy="4738689"/>
          </a:xfrm>
        </p:spPr>
        <p:txBody>
          <a:bodyPr>
            <a:normAutofit/>
          </a:bodyPr>
          <a:lstStyle/>
          <a:p>
            <a:pPr marL="0" indent="0" algn="just">
              <a:buNone/>
            </a:pPr>
            <a:endParaRPr lang="en-US" dirty="0">
              <a:latin typeface="Myriad Pro Light" panose="020B0403030403020204" pitchFamily="34" charset="0"/>
            </a:endParaRPr>
          </a:p>
          <a:p>
            <a:pPr marL="0" indent="0" algn="just">
              <a:buNone/>
            </a:pPr>
            <a:r>
              <a:rPr lang="en-US" dirty="0">
                <a:latin typeface="Myriad Pro Light" panose="020B0403030403020204" pitchFamily="34" charset="0"/>
              </a:rPr>
              <a:t>How much "differentiation" is acceptable and desirable for Consecrated Life in the Latin American context, given that, historically, religious women have been recognized as decisive agents in the construction of society?</a:t>
            </a:r>
          </a:p>
          <a:p>
            <a:pPr marL="0" indent="0" algn="just">
              <a:buNone/>
            </a:pPr>
            <a:endParaRPr lang="en-US" dirty="0">
              <a:latin typeface="Myriad Pro Light" panose="020B0403030403020204" pitchFamily="34" charset="0"/>
            </a:endParaRPr>
          </a:p>
        </p:txBody>
      </p:sp>
      <p:sp>
        <p:nvSpPr>
          <p:cNvPr id="4" name="CuadroTexto 3">
            <a:extLst>
              <a:ext uri="{FF2B5EF4-FFF2-40B4-BE49-F238E27FC236}">
                <a16:creationId xmlns:a16="http://schemas.microsoft.com/office/drawing/2014/main" id="{02F88AF4-F178-9033-2F11-41D7F8403A61}"/>
              </a:ext>
            </a:extLst>
          </p:cNvPr>
          <p:cNvSpPr txBox="1"/>
          <p:nvPr/>
        </p:nvSpPr>
        <p:spPr>
          <a:xfrm>
            <a:off x="1038314" y="4664332"/>
            <a:ext cx="5093293" cy="923330"/>
          </a:xfrm>
          <a:prstGeom prst="rect">
            <a:avLst/>
          </a:prstGeom>
          <a:noFill/>
        </p:spPr>
        <p:txBody>
          <a:bodyPr wrap="square" rtlCol="0">
            <a:spAutoFit/>
          </a:bodyPr>
          <a:lstStyle/>
          <a:p>
            <a:pPr algn="just"/>
            <a:r>
              <a:rPr lang="en-US" dirty="0"/>
              <a:t>On one hand, it intends to be recognized with different values: “being in the world without being the world”.</a:t>
            </a:r>
            <a:endParaRPr lang="es-MX" dirty="0"/>
          </a:p>
        </p:txBody>
      </p:sp>
      <p:sp>
        <p:nvSpPr>
          <p:cNvPr id="6" name="CuadroTexto 5">
            <a:extLst>
              <a:ext uri="{FF2B5EF4-FFF2-40B4-BE49-F238E27FC236}">
                <a16:creationId xmlns:a16="http://schemas.microsoft.com/office/drawing/2014/main" id="{57C3D935-D42A-F64F-0650-D42BF09FDDD1}"/>
              </a:ext>
            </a:extLst>
          </p:cNvPr>
          <p:cNvSpPr txBox="1"/>
          <p:nvPr/>
        </p:nvSpPr>
        <p:spPr>
          <a:xfrm>
            <a:off x="6277277" y="4663044"/>
            <a:ext cx="5126833" cy="923330"/>
          </a:xfrm>
          <a:prstGeom prst="rect">
            <a:avLst/>
          </a:prstGeom>
          <a:noFill/>
        </p:spPr>
        <p:txBody>
          <a:bodyPr wrap="square" rtlCol="0">
            <a:spAutoFit/>
          </a:bodyPr>
          <a:lstStyle/>
          <a:p>
            <a:pPr algn="just"/>
            <a:r>
              <a:rPr lang="en-US" dirty="0">
                <a:solidFill>
                  <a:prstClr val="black"/>
                </a:solidFill>
                <a:latin typeface="Aptos" panose="02110004020202020204"/>
              </a:rPr>
              <a:t>However, this does not mean that Consecrated Life cannot be distinguished or is irrelevant for a large number of young people.</a:t>
            </a:r>
            <a:endParaRPr lang="es-MX" dirty="0">
              <a:solidFill>
                <a:prstClr val="black"/>
              </a:solidFill>
              <a:latin typeface="Aptos" panose="02110004020202020204"/>
            </a:endParaRPr>
          </a:p>
        </p:txBody>
      </p:sp>
    </p:spTree>
    <p:extLst>
      <p:ext uri="{BB962C8B-B14F-4D97-AF65-F5344CB8AC3E}">
        <p14:creationId xmlns:p14="http://schemas.microsoft.com/office/powerpoint/2010/main" val="4734359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D6DE9765-A682-4B33-A12F-7439D3C4171B}"/>
              </a:ext>
            </a:extLst>
          </p:cNvPr>
          <p:cNvSpPr>
            <a:spLocks noGrp="1"/>
          </p:cNvSpPr>
          <p:nvPr>
            <p:ph idx="1"/>
          </p:nvPr>
        </p:nvSpPr>
        <p:spPr>
          <a:xfrm>
            <a:off x="2354904" y="2623559"/>
            <a:ext cx="9429746" cy="2823930"/>
          </a:xfrm>
        </p:spPr>
        <p:txBody>
          <a:bodyPr>
            <a:normAutofit/>
          </a:bodyPr>
          <a:lstStyle/>
          <a:p>
            <a:pPr>
              <a:lnSpc>
                <a:spcPct val="100000"/>
              </a:lnSpc>
              <a:spcBef>
                <a:spcPts val="0"/>
              </a:spcBef>
              <a:buSzPct val="125000"/>
            </a:pPr>
            <a:r>
              <a:rPr lang="en-US" sz="2400" dirty="0">
                <a:effectLst/>
                <a:latin typeface="Myriad Pro Light" panose="020B0403030403020204" pitchFamily="34" charset="0"/>
                <a:ea typeface="Times New Roman" panose="02020603050405020304" pitchFamily="18" charset="0"/>
                <a:cs typeface="Calibri" panose="020F0502020204030204" pitchFamily="34" charset="0"/>
              </a:rPr>
              <a:t>It is increasingly hard to find young women interested in this vocation. Newcomers are scarce within institutes. </a:t>
            </a:r>
          </a:p>
          <a:p>
            <a:pPr>
              <a:lnSpc>
                <a:spcPct val="100000"/>
              </a:lnSpc>
              <a:spcBef>
                <a:spcPts val="0"/>
              </a:spcBef>
              <a:buSzPct val="125000"/>
            </a:pPr>
            <a:r>
              <a:rPr lang="en-US" sz="2400" dirty="0">
                <a:effectLst/>
                <a:latin typeface="Myriad Pro Light" panose="020B0403030403020204" pitchFamily="34" charset="0"/>
                <a:ea typeface="Times New Roman" panose="02020603050405020304" pitchFamily="18" charset="0"/>
                <a:cs typeface="Calibri" panose="020F0502020204030204" pitchFamily="34" charset="0"/>
              </a:rPr>
              <a:t>Religious Life is especially distant from the cultural horizon of young men and women.</a:t>
            </a:r>
          </a:p>
          <a:p>
            <a:pPr>
              <a:lnSpc>
                <a:spcPct val="100000"/>
              </a:lnSpc>
              <a:spcBef>
                <a:spcPts val="0"/>
              </a:spcBef>
              <a:buSzPct val="125000"/>
            </a:pPr>
            <a:r>
              <a:rPr lang="en-US" sz="2400" dirty="0">
                <a:effectLst/>
                <a:latin typeface="Myriad Pro Light" panose="020B0403030403020204" pitchFamily="34" charset="0"/>
                <a:ea typeface="Times New Roman" panose="02020603050405020304" pitchFamily="18" charset="0"/>
                <a:cs typeface="Calibri" panose="020F0502020204030204" pitchFamily="34" charset="0"/>
              </a:rPr>
              <a:t>Partially explained by the pluralization of Religious beliefs, but not only.</a:t>
            </a:r>
          </a:p>
          <a:p>
            <a:pPr>
              <a:lnSpc>
                <a:spcPct val="100000"/>
              </a:lnSpc>
              <a:spcBef>
                <a:spcPts val="0"/>
              </a:spcBef>
              <a:buSzPct val="125000"/>
            </a:pPr>
            <a:r>
              <a:rPr lang="en-US" sz="2400" dirty="0">
                <a:effectLst/>
                <a:latin typeface="Myriad Pro Light" panose="020B0403030403020204" pitchFamily="34" charset="0"/>
                <a:ea typeface="Times New Roman" panose="02020603050405020304" pitchFamily="18" charset="0"/>
                <a:cs typeface="Calibri" panose="020F0502020204030204" pitchFamily="34" charset="0"/>
              </a:rPr>
              <a:t>It also seems that religious congregations in Mexico are reluctant to go towards a proactive adaptation movement.</a:t>
            </a:r>
          </a:p>
        </p:txBody>
      </p:sp>
      <p:sp>
        <p:nvSpPr>
          <p:cNvPr id="8" name="Título 7">
            <a:extLst>
              <a:ext uri="{FF2B5EF4-FFF2-40B4-BE49-F238E27FC236}">
                <a16:creationId xmlns:a16="http://schemas.microsoft.com/office/drawing/2014/main" id="{21A11635-2167-424C-BF61-01CE98BC16E6}"/>
              </a:ext>
            </a:extLst>
          </p:cNvPr>
          <p:cNvSpPr>
            <a:spLocks noGrp="1"/>
          </p:cNvSpPr>
          <p:nvPr>
            <p:ph type="title"/>
          </p:nvPr>
        </p:nvSpPr>
        <p:spPr>
          <a:xfrm>
            <a:off x="546931" y="623843"/>
            <a:ext cx="11237719" cy="1850597"/>
          </a:xfrm>
        </p:spPr>
        <p:txBody>
          <a:bodyPr>
            <a:normAutofit fontScale="90000"/>
          </a:bodyPr>
          <a:lstStyle/>
          <a:p>
            <a:pPr algn="ctr"/>
            <a:r>
              <a:rPr lang="en-US" b="1" dirty="0">
                <a:solidFill>
                  <a:schemeClr val="accent2">
                    <a:lumMod val="75000"/>
                  </a:schemeClr>
                </a:solidFill>
                <a:latin typeface="Myriad Pro Light" panose="020B0403030403020204" pitchFamily="34" charset="0"/>
              </a:rPr>
              <a:t>Religious life is increasingly perceived as socially distanced: sadly, not known neither understood</a:t>
            </a:r>
            <a:endParaRPr lang="es-MX" b="1" dirty="0">
              <a:solidFill>
                <a:schemeClr val="accent2">
                  <a:lumMod val="75000"/>
                </a:schemeClr>
              </a:solidFill>
              <a:latin typeface="Myriad Pro Light" panose="020B0403030403020204" pitchFamily="34" charset="0"/>
            </a:endParaRPr>
          </a:p>
        </p:txBody>
      </p:sp>
    </p:spTree>
    <p:extLst>
      <p:ext uri="{BB962C8B-B14F-4D97-AF65-F5344CB8AC3E}">
        <p14:creationId xmlns:p14="http://schemas.microsoft.com/office/powerpoint/2010/main" val="16440480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CF4ADA-6DE4-A060-D3AB-ACC802D21A5B}"/>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314F55B4-4B84-10D0-3738-D3CD6556BE8E}"/>
              </a:ext>
            </a:extLst>
          </p:cNvPr>
          <p:cNvSpPr>
            <a:spLocks noGrp="1"/>
          </p:cNvSpPr>
          <p:nvPr>
            <p:ph type="title"/>
          </p:nvPr>
        </p:nvSpPr>
        <p:spPr>
          <a:xfrm>
            <a:off x="907212" y="365125"/>
            <a:ext cx="10515600" cy="1325563"/>
          </a:xfrm>
        </p:spPr>
        <p:txBody>
          <a:bodyPr/>
          <a:lstStyle/>
          <a:p>
            <a:pPr algn="ctr"/>
            <a:r>
              <a:rPr lang="en-US" dirty="0">
                <a:solidFill>
                  <a:srgbClr val="EBA900"/>
                </a:solidFill>
                <a:latin typeface="Myriad Pro" panose="020B0703030403020204" pitchFamily="34" charset="0"/>
              </a:rPr>
              <a:t>The growing gap among Congregations and Young Women </a:t>
            </a:r>
            <a:endParaRPr lang="es-MX" dirty="0">
              <a:solidFill>
                <a:srgbClr val="EBA900"/>
              </a:solidFill>
              <a:latin typeface="Myriad Pro" panose="020B0703030403020204" pitchFamily="34" charset="0"/>
            </a:endParaRPr>
          </a:p>
        </p:txBody>
      </p:sp>
      <p:sp>
        <p:nvSpPr>
          <p:cNvPr id="3" name="Marcador de contenido 2">
            <a:extLst>
              <a:ext uri="{FF2B5EF4-FFF2-40B4-BE49-F238E27FC236}">
                <a16:creationId xmlns:a16="http://schemas.microsoft.com/office/drawing/2014/main" id="{53BE8E61-3466-3A71-54D9-158007A680B2}"/>
              </a:ext>
            </a:extLst>
          </p:cNvPr>
          <p:cNvSpPr>
            <a:spLocks noGrp="1"/>
          </p:cNvSpPr>
          <p:nvPr>
            <p:ph idx="1"/>
          </p:nvPr>
        </p:nvSpPr>
        <p:spPr/>
        <p:txBody>
          <a:bodyPr>
            <a:normAutofit/>
          </a:bodyPr>
          <a:lstStyle/>
          <a:p>
            <a:pPr algn="just"/>
            <a:r>
              <a:rPr lang="en-US" dirty="0">
                <a:latin typeface="Myriad Pro Light" panose="020B0403030403020204" pitchFamily="34" charset="0"/>
              </a:rPr>
              <a:t>The ways in which religious women represent themselves and their daily life practices are different from those in which young Mexican women are socialized.</a:t>
            </a:r>
          </a:p>
          <a:p>
            <a:pPr algn="just"/>
            <a:r>
              <a:rPr lang="en-US" dirty="0">
                <a:latin typeface="Myriad Pro Light" panose="020B0403030403020204" pitchFamily="34" charset="0"/>
              </a:rPr>
              <a:t>Many institutes do not even consider the urgency of generating an adaptation plan to make themselves attractive to young women in Mexico and other Latin American countries.</a:t>
            </a:r>
          </a:p>
          <a:p>
            <a:pPr algn="just"/>
            <a:r>
              <a:rPr lang="en-US" dirty="0">
                <a:latin typeface="Myriad Pro Light" panose="020B0403030403020204" pitchFamily="34" charset="0"/>
              </a:rPr>
              <a:t>For this reason, the data are incontrovertible: fewer and fewer young Mexican women find consecrated life on the horizon of plausible or meaningful options for their lives.</a:t>
            </a:r>
          </a:p>
        </p:txBody>
      </p:sp>
    </p:spTree>
    <p:extLst>
      <p:ext uri="{BB962C8B-B14F-4D97-AF65-F5344CB8AC3E}">
        <p14:creationId xmlns:p14="http://schemas.microsoft.com/office/powerpoint/2010/main" val="31337841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98F73EA1-CB57-5123-620C-2FC81D88C5FA}"/>
              </a:ext>
            </a:extLst>
          </p:cNvPr>
          <p:cNvSpPr txBox="1"/>
          <p:nvPr/>
        </p:nvSpPr>
        <p:spPr>
          <a:xfrm>
            <a:off x="1247686" y="564022"/>
            <a:ext cx="8725255" cy="369332"/>
          </a:xfrm>
          <a:prstGeom prst="rect">
            <a:avLst/>
          </a:prstGeom>
          <a:noFill/>
        </p:spPr>
        <p:txBody>
          <a:bodyPr wrap="square" rtlCol="0">
            <a:spAutoFit/>
          </a:bodyPr>
          <a:lstStyle/>
          <a:p>
            <a:pPr algn="ctr"/>
            <a:r>
              <a:rPr lang="es-MX" dirty="0"/>
              <a:t>Age </a:t>
            </a:r>
            <a:r>
              <a:rPr lang="en-US" dirty="0"/>
              <a:t>Group The Life of Religious Women</a:t>
            </a:r>
            <a:r>
              <a:rPr lang="es-MX" dirty="0"/>
              <a:t> in Mexico/ DSI – Cruces Research Team / 2022 </a:t>
            </a:r>
          </a:p>
        </p:txBody>
      </p:sp>
      <p:graphicFrame>
        <p:nvGraphicFramePr>
          <p:cNvPr id="3" name="Table 4">
            <a:extLst>
              <a:ext uri="{FF2B5EF4-FFF2-40B4-BE49-F238E27FC236}">
                <a16:creationId xmlns:a16="http://schemas.microsoft.com/office/drawing/2014/main" id="{3C3919BC-4ABB-42A1-11BB-246095649A76}"/>
              </a:ext>
            </a:extLst>
          </p:cNvPr>
          <p:cNvGraphicFramePr>
            <a:graphicFrameLocks noGrp="1"/>
          </p:cNvGraphicFramePr>
          <p:nvPr/>
        </p:nvGraphicFramePr>
        <p:xfrm>
          <a:off x="1629434" y="1295619"/>
          <a:ext cx="4597782" cy="4505760"/>
        </p:xfrm>
        <a:graphic>
          <a:graphicData uri="http://schemas.openxmlformats.org/drawingml/2006/table">
            <a:tbl>
              <a:tblPr/>
              <a:tblGrid>
                <a:gridCol w="1924882">
                  <a:extLst>
                    <a:ext uri="{9D8B030D-6E8A-4147-A177-3AD203B41FA5}">
                      <a16:colId xmlns:a16="http://schemas.microsoft.com/office/drawing/2014/main" val="20000"/>
                    </a:ext>
                  </a:extLst>
                </a:gridCol>
                <a:gridCol w="1615429">
                  <a:extLst>
                    <a:ext uri="{9D8B030D-6E8A-4147-A177-3AD203B41FA5}">
                      <a16:colId xmlns:a16="http://schemas.microsoft.com/office/drawing/2014/main" val="20001"/>
                    </a:ext>
                  </a:extLst>
                </a:gridCol>
                <a:gridCol w="1057471">
                  <a:extLst>
                    <a:ext uri="{9D8B030D-6E8A-4147-A177-3AD203B41FA5}">
                      <a16:colId xmlns:a16="http://schemas.microsoft.com/office/drawing/2014/main" val="20002"/>
                    </a:ext>
                  </a:extLst>
                </a:gridCol>
              </a:tblGrid>
              <a:tr h="840408">
                <a:tc>
                  <a:txBody>
                    <a:bodyPr/>
                    <a:lstStyle/>
                    <a:p>
                      <a:pPr algn="l">
                        <a:defRPr/>
                      </a:pPr>
                      <a:r>
                        <a:rPr lang="en-US" dirty="0">
                          <a:solidFill>
                            <a:srgbClr val="000000"/>
                          </a:solidFill>
                          <a:latin typeface="Montserrat Bold"/>
                        </a:rPr>
                        <a:t>Age Range</a:t>
                      </a:r>
                      <a:endParaRPr lang="en-US" sz="1100" dirty="0"/>
                    </a:p>
                  </a:txBody>
                  <a:tcPr>
                    <a:lnL w="9525" cap="flat" cmpd="sng" algn="ctr">
                      <a:solidFill>
                        <a:srgbClr val="0C45A6"/>
                      </a:solidFill>
                      <a:prstDash val="solid"/>
                      <a:round/>
                      <a:headEnd type="none" w="med" len="med"/>
                      <a:tailEnd type="none" w="med" len="med"/>
                    </a:lnL>
                    <a:lnR w="9525" cap="flat" cmpd="sng" algn="ctr">
                      <a:solidFill>
                        <a:srgbClr val="0C45A6"/>
                      </a:solidFill>
                      <a:prstDash val="solid"/>
                      <a:round/>
                      <a:headEnd type="none" w="med" len="med"/>
                      <a:tailEnd type="none" w="med" len="med"/>
                    </a:lnR>
                    <a:lnT w="9525" cap="flat" cmpd="sng" algn="ctr">
                      <a:solidFill>
                        <a:srgbClr val="0C45A6"/>
                      </a:solidFill>
                      <a:prstDash val="solid"/>
                      <a:round/>
                      <a:headEnd type="none" w="med" len="med"/>
                      <a:tailEnd type="none" w="med" len="med"/>
                    </a:lnT>
                    <a:lnB w="9525" cap="flat" cmpd="sng" algn="ctr">
                      <a:solidFill>
                        <a:srgbClr val="0C45A6"/>
                      </a:solidFill>
                      <a:prstDash val="solid"/>
                      <a:round/>
                      <a:headEnd type="none" w="med" len="med"/>
                      <a:tailEnd type="none" w="med" len="med"/>
                    </a:lnB>
                  </a:tcPr>
                </a:tc>
                <a:tc>
                  <a:txBody>
                    <a:bodyPr/>
                    <a:lstStyle/>
                    <a:p>
                      <a:pPr algn="l">
                        <a:defRPr/>
                      </a:pPr>
                      <a:r>
                        <a:rPr lang="en-US" dirty="0">
                          <a:solidFill>
                            <a:srgbClr val="000000"/>
                          </a:solidFill>
                          <a:latin typeface="Montserrat Bold"/>
                        </a:rPr>
                        <a:t>Population</a:t>
                      </a:r>
                      <a:endParaRPr lang="en-US" sz="1100" dirty="0"/>
                    </a:p>
                  </a:txBody>
                  <a:tcPr>
                    <a:lnL w="9525" cap="flat" cmpd="sng" algn="ctr">
                      <a:solidFill>
                        <a:srgbClr val="0C45A6"/>
                      </a:solidFill>
                      <a:prstDash val="solid"/>
                      <a:round/>
                      <a:headEnd type="none" w="med" len="med"/>
                      <a:tailEnd type="none" w="med" len="med"/>
                    </a:lnL>
                    <a:lnR w="9525" cap="flat" cmpd="sng" algn="ctr">
                      <a:solidFill>
                        <a:srgbClr val="0C45A6"/>
                      </a:solidFill>
                      <a:prstDash val="solid"/>
                      <a:round/>
                      <a:headEnd type="none" w="med" len="med"/>
                      <a:tailEnd type="none" w="med" len="med"/>
                    </a:lnR>
                    <a:lnT w="9525" cap="flat" cmpd="sng" algn="ctr">
                      <a:solidFill>
                        <a:srgbClr val="0C45A6"/>
                      </a:solidFill>
                      <a:prstDash val="solid"/>
                      <a:round/>
                      <a:headEnd type="none" w="med" len="med"/>
                      <a:tailEnd type="none" w="med" len="med"/>
                    </a:lnT>
                    <a:lnB w="9525" cap="flat" cmpd="sng" algn="ctr">
                      <a:solidFill>
                        <a:srgbClr val="0C45A6"/>
                      </a:solidFill>
                      <a:prstDash val="solid"/>
                      <a:round/>
                      <a:headEnd type="none" w="med" len="med"/>
                      <a:tailEnd type="none" w="med" len="med"/>
                    </a:lnB>
                  </a:tcPr>
                </a:tc>
                <a:tc>
                  <a:txBody>
                    <a:bodyPr/>
                    <a:lstStyle/>
                    <a:p>
                      <a:pPr algn="l">
                        <a:defRPr/>
                      </a:pPr>
                      <a:r>
                        <a:rPr lang="en-US" dirty="0">
                          <a:solidFill>
                            <a:srgbClr val="000000"/>
                          </a:solidFill>
                          <a:latin typeface="Montserrat Bold"/>
                        </a:rPr>
                        <a:t>%</a:t>
                      </a:r>
                      <a:endParaRPr lang="en-US" sz="1100" dirty="0"/>
                    </a:p>
                  </a:txBody>
                  <a:tcPr>
                    <a:lnL w="9525" cap="flat" cmpd="sng" algn="ctr">
                      <a:solidFill>
                        <a:srgbClr val="0C45A6"/>
                      </a:solidFill>
                      <a:prstDash val="solid"/>
                      <a:round/>
                      <a:headEnd type="none" w="med" len="med"/>
                      <a:tailEnd type="none" w="med" len="med"/>
                    </a:lnL>
                    <a:lnR w="9525" cap="flat" cmpd="sng" algn="ctr">
                      <a:solidFill>
                        <a:srgbClr val="0C45A6"/>
                      </a:solidFill>
                      <a:prstDash val="solid"/>
                      <a:round/>
                      <a:headEnd type="none" w="med" len="med"/>
                      <a:tailEnd type="none" w="med" len="med"/>
                    </a:lnR>
                    <a:lnT w="9525" cap="flat" cmpd="sng" algn="ctr">
                      <a:solidFill>
                        <a:srgbClr val="0C45A6"/>
                      </a:solidFill>
                      <a:prstDash val="solid"/>
                      <a:round/>
                      <a:headEnd type="none" w="med" len="med"/>
                      <a:tailEnd type="none" w="med" len="med"/>
                    </a:lnT>
                    <a:lnB w="9525" cap="flat" cmpd="sng" algn="ctr">
                      <a:solidFill>
                        <a:srgbClr val="0C45A6"/>
                      </a:solidFill>
                      <a:prstDash val="solid"/>
                      <a:round/>
                      <a:headEnd type="none" w="med" len="med"/>
                      <a:tailEnd type="none" w="med" len="med"/>
                    </a:lnB>
                  </a:tcPr>
                </a:tc>
                <a:extLst>
                  <a:ext uri="{0D108BD9-81ED-4DB2-BD59-A6C34878D82A}">
                    <a16:rowId xmlns:a16="http://schemas.microsoft.com/office/drawing/2014/main" val="10000"/>
                  </a:ext>
                </a:extLst>
              </a:tr>
              <a:tr h="458169">
                <a:tc>
                  <a:txBody>
                    <a:bodyPr/>
                    <a:lstStyle/>
                    <a:p>
                      <a:pPr algn="l">
                        <a:defRPr/>
                      </a:pPr>
                      <a:r>
                        <a:rPr lang="en-US">
                          <a:solidFill>
                            <a:srgbClr val="000000"/>
                          </a:solidFill>
                          <a:latin typeface="Montserrat"/>
                        </a:rPr>
                        <a:t>&lt;30</a:t>
                      </a:r>
                      <a:endParaRPr lang="en-US" sz="1100"/>
                    </a:p>
                  </a:txBody>
                  <a:tcPr>
                    <a:lnL w="9525" cap="flat" cmpd="sng" algn="ctr">
                      <a:solidFill>
                        <a:srgbClr val="0C45A6"/>
                      </a:solidFill>
                      <a:prstDash val="solid"/>
                      <a:round/>
                      <a:headEnd type="none" w="med" len="med"/>
                      <a:tailEnd type="none" w="med" len="med"/>
                    </a:lnL>
                    <a:lnR w="9525" cap="flat" cmpd="sng" algn="ctr">
                      <a:solidFill>
                        <a:srgbClr val="0C45A6"/>
                      </a:solidFill>
                      <a:prstDash val="solid"/>
                      <a:round/>
                      <a:headEnd type="none" w="med" len="med"/>
                      <a:tailEnd type="none" w="med" len="med"/>
                    </a:lnR>
                    <a:lnT w="9525" cap="flat" cmpd="sng" algn="ctr">
                      <a:solidFill>
                        <a:srgbClr val="0C45A6"/>
                      </a:solidFill>
                      <a:prstDash val="solid"/>
                      <a:round/>
                      <a:headEnd type="none" w="med" len="med"/>
                      <a:tailEnd type="none" w="med" len="med"/>
                    </a:lnT>
                    <a:lnB w="9525" cap="flat" cmpd="sng" algn="ctr">
                      <a:solidFill>
                        <a:srgbClr val="0C45A6"/>
                      </a:solidFill>
                      <a:prstDash val="solid"/>
                      <a:round/>
                      <a:headEnd type="none" w="med" len="med"/>
                      <a:tailEnd type="none" w="med" len="med"/>
                    </a:lnB>
                  </a:tcPr>
                </a:tc>
                <a:tc>
                  <a:txBody>
                    <a:bodyPr/>
                    <a:lstStyle/>
                    <a:p>
                      <a:pPr algn="l">
                        <a:defRPr/>
                      </a:pPr>
                      <a:r>
                        <a:rPr lang="en-US">
                          <a:solidFill>
                            <a:srgbClr val="000000"/>
                          </a:solidFill>
                          <a:latin typeface="Montserrat"/>
                        </a:rPr>
                        <a:t>1035</a:t>
                      </a:r>
                      <a:endParaRPr lang="en-US" sz="1100"/>
                    </a:p>
                  </a:txBody>
                  <a:tcPr>
                    <a:lnL w="9525" cap="flat" cmpd="sng" algn="ctr">
                      <a:solidFill>
                        <a:srgbClr val="0C45A6"/>
                      </a:solidFill>
                      <a:prstDash val="solid"/>
                      <a:round/>
                      <a:headEnd type="none" w="med" len="med"/>
                      <a:tailEnd type="none" w="med" len="med"/>
                    </a:lnL>
                    <a:lnR w="9525" cap="flat" cmpd="sng" algn="ctr">
                      <a:solidFill>
                        <a:srgbClr val="0C45A6"/>
                      </a:solidFill>
                      <a:prstDash val="solid"/>
                      <a:round/>
                      <a:headEnd type="none" w="med" len="med"/>
                      <a:tailEnd type="none" w="med" len="med"/>
                    </a:lnR>
                    <a:lnT w="9525" cap="flat" cmpd="sng" algn="ctr">
                      <a:solidFill>
                        <a:srgbClr val="0C45A6"/>
                      </a:solidFill>
                      <a:prstDash val="solid"/>
                      <a:round/>
                      <a:headEnd type="none" w="med" len="med"/>
                      <a:tailEnd type="none" w="med" len="med"/>
                    </a:lnT>
                    <a:lnB w="9525" cap="flat" cmpd="sng" algn="ctr">
                      <a:solidFill>
                        <a:srgbClr val="0C45A6"/>
                      </a:solidFill>
                      <a:prstDash val="solid"/>
                      <a:round/>
                      <a:headEnd type="none" w="med" len="med"/>
                      <a:tailEnd type="none" w="med" len="med"/>
                    </a:lnB>
                  </a:tcPr>
                </a:tc>
                <a:tc>
                  <a:txBody>
                    <a:bodyPr/>
                    <a:lstStyle/>
                    <a:p>
                      <a:pPr algn="l">
                        <a:defRPr/>
                      </a:pPr>
                      <a:r>
                        <a:rPr lang="en-US">
                          <a:solidFill>
                            <a:srgbClr val="000000"/>
                          </a:solidFill>
                          <a:latin typeface="Montserrat"/>
                        </a:rPr>
                        <a:t>7%</a:t>
                      </a:r>
                      <a:endParaRPr lang="en-US" sz="1100"/>
                    </a:p>
                  </a:txBody>
                  <a:tcPr>
                    <a:lnL w="9525" cap="flat" cmpd="sng" algn="ctr">
                      <a:solidFill>
                        <a:srgbClr val="0C45A6"/>
                      </a:solidFill>
                      <a:prstDash val="solid"/>
                      <a:round/>
                      <a:headEnd type="none" w="med" len="med"/>
                      <a:tailEnd type="none" w="med" len="med"/>
                    </a:lnL>
                    <a:lnR w="9525" cap="flat" cmpd="sng" algn="ctr">
                      <a:solidFill>
                        <a:srgbClr val="0C45A6"/>
                      </a:solidFill>
                      <a:prstDash val="solid"/>
                      <a:round/>
                      <a:headEnd type="none" w="med" len="med"/>
                      <a:tailEnd type="none" w="med" len="med"/>
                    </a:lnR>
                    <a:lnT w="9525" cap="flat" cmpd="sng" algn="ctr">
                      <a:solidFill>
                        <a:srgbClr val="0C45A6"/>
                      </a:solidFill>
                      <a:prstDash val="solid"/>
                      <a:round/>
                      <a:headEnd type="none" w="med" len="med"/>
                      <a:tailEnd type="none" w="med" len="med"/>
                    </a:lnT>
                    <a:lnB w="9525" cap="flat" cmpd="sng" algn="ctr">
                      <a:solidFill>
                        <a:srgbClr val="0C45A6"/>
                      </a:solidFill>
                      <a:prstDash val="solid"/>
                      <a:round/>
                      <a:headEnd type="none" w="med" len="med"/>
                      <a:tailEnd type="none" w="med" len="med"/>
                    </a:lnB>
                  </a:tcPr>
                </a:tc>
                <a:extLst>
                  <a:ext uri="{0D108BD9-81ED-4DB2-BD59-A6C34878D82A}">
                    <a16:rowId xmlns:a16="http://schemas.microsoft.com/office/drawing/2014/main" val="10001"/>
                  </a:ext>
                </a:extLst>
              </a:tr>
              <a:tr h="458169">
                <a:tc>
                  <a:txBody>
                    <a:bodyPr/>
                    <a:lstStyle/>
                    <a:p>
                      <a:pPr algn="l">
                        <a:defRPr/>
                      </a:pPr>
                      <a:r>
                        <a:rPr lang="en-US">
                          <a:solidFill>
                            <a:srgbClr val="000000"/>
                          </a:solidFill>
                          <a:latin typeface="Montserrat"/>
                        </a:rPr>
                        <a:t>31-40</a:t>
                      </a:r>
                      <a:endParaRPr lang="en-US" sz="1100"/>
                    </a:p>
                  </a:txBody>
                  <a:tcPr>
                    <a:lnL w="9525" cap="flat" cmpd="sng" algn="ctr">
                      <a:solidFill>
                        <a:srgbClr val="0C45A6"/>
                      </a:solidFill>
                      <a:prstDash val="solid"/>
                      <a:round/>
                      <a:headEnd type="none" w="med" len="med"/>
                      <a:tailEnd type="none" w="med" len="med"/>
                    </a:lnL>
                    <a:lnR w="9525" cap="flat" cmpd="sng" algn="ctr">
                      <a:solidFill>
                        <a:srgbClr val="0C45A6"/>
                      </a:solidFill>
                      <a:prstDash val="solid"/>
                      <a:round/>
                      <a:headEnd type="none" w="med" len="med"/>
                      <a:tailEnd type="none" w="med" len="med"/>
                    </a:lnR>
                    <a:lnT w="9525" cap="flat" cmpd="sng" algn="ctr">
                      <a:solidFill>
                        <a:srgbClr val="0C45A6"/>
                      </a:solidFill>
                      <a:prstDash val="solid"/>
                      <a:round/>
                      <a:headEnd type="none" w="med" len="med"/>
                      <a:tailEnd type="none" w="med" len="med"/>
                    </a:lnT>
                    <a:lnB w="9525" cap="flat" cmpd="sng" algn="ctr">
                      <a:solidFill>
                        <a:srgbClr val="0C45A6"/>
                      </a:solidFill>
                      <a:prstDash val="solid"/>
                      <a:round/>
                      <a:headEnd type="none" w="med" len="med"/>
                      <a:tailEnd type="none" w="med" len="med"/>
                    </a:lnB>
                  </a:tcPr>
                </a:tc>
                <a:tc>
                  <a:txBody>
                    <a:bodyPr/>
                    <a:lstStyle/>
                    <a:p>
                      <a:pPr algn="l">
                        <a:defRPr/>
                      </a:pPr>
                      <a:r>
                        <a:rPr lang="en-US">
                          <a:solidFill>
                            <a:srgbClr val="000000"/>
                          </a:solidFill>
                          <a:latin typeface="Montserrat"/>
                        </a:rPr>
                        <a:t>1817</a:t>
                      </a:r>
                      <a:endParaRPr lang="en-US" sz="1100"/>
                    </a:p>
                  </a:txBody>
                  <a:tcPr>
                    <a:lnL w="9525" cap="flat" cmpd="sng" algn="ctr">
                      <a:solidFill>
                        <a:srgbClr val="0C45A6"/>
                      </a:solidFill>
                      <a:prstDash val="solid"/>
                      <a:round/>
                      <a:headEnd type="none" w="med" len="med"/>
                      <a:tailEnd type="none" w="med" len="med"/>
                    </a:lnL>
                    <a:lnR w="9525" cap="flat" cmpd="sng" algn="ctr">
                      <a:solidFill>
                        <a:srgbClr val="0C45A6"/>
                      </a:solidFill>
                      <a:prstDash val="solid"/>
                      <a:round/>
                      <a:headEnd type="none" w="med" len="med"/>
                      <a:tailEnd type="none" w="med" len="med"/>
                    </a:lnR>
                    <a:lnT w="9525" cap="flat" cmpd="sng" algn="ctr">
                      <a:solidFill>
                        <a:srgbClr val="0C45A6"/>
                      </a:solidFill>
                      <a:prstDash val="solid"/>
                      <a:round/>
                      <a:headEnd type="none" w="med" len="med"/>
                      <a:tailEnd type="none" w="med" len="med"/>
                    </a:lnT>
                    <a:lnB w="9525" cap="flat" cmpd="sng" algn="ctr">
                      <a:solidFill>
                        <a:srgbClr val="0C45A6"/>
                      </a:solidFill>
                      <a:prstDash val="solid"/>
                      <a:round/>
                      <a:headEnd type="none" w="med" len="med"/>
                      <a:tailEnd type="none" w="med" len="med"/>
                    </a:lnB>
                  </a:tcPr>
                </a:tc>
                <a:tc>
                  <a:txBody>
                    <a:bodyPr/>
                    <a:lstStyle/>
                    <a:p>
                      <a:pPr algn="l">
                        <a:defRPr/>
                      </a:pPr>
                      <a:r>
                        <a:rPr lang="en-US">
                          <a:solidFill>
                            <a:srgbClr val="000000"/>
                          </a:solidFill>
                          <a:latin typeface="Montserrat"/>
                        </a:rPr>
                        <a:t>12%</a:t>
                      </a:r>
                      <a:endParaRPr lang="en-US" sz="1100"/>
                    </a:p>
                  </a:txBody>
                  <a:tcPr>
                    <a:lnL w="9525" cap="flat" cmpd="sng" algn="ctr">
                      <a:solidFill>
                        <a:srgbClr val="0C45A6"/>
                      </a:solidFill>
                      <a:prstDash val="solid"/>
                      <a:round/>
                      <a:headEnd type="none" w="med" len="med"/>
                      <a:tailEnd type="none" w="med" len="med"/>
                    </a:lnL>
                    <a:lnR w="9525" cap="flat" cmpd="sng" algn="ctr">
                      <a:solidFill>
                        <a:srgbClr val="0C45A6"/>
                      </a:solidFill>
                      <a:prstDash val="solid"/>
                      <a:round/>
                      <a:headEnd type="none" w="med" len="med"/>
                      <a:tailEnd type="none" w="med" len="med"/>
                    </a:lnR>
                    <a:lnT w="9525" cap="flat" cmpd="sng" algn="ctr">
                      <a:solidFill>
                        <a:srgbClr val="0C45A6"/>
                      </a:solidFill>
                      <a:prstDash val="solid"/>
                      <a:round/>
                      <a:headEnd type="none" w="med" len="med"/>
                      <a:tailEnd type="none" w="med" len="med"/>
                    </a:lnT>
                    <a:lnB w="9525" cap="flat" cmpd="sng" algn="ctr">
                      <a:solidFill>
                        <a:srgbClr val="0C45A6"/>
                      </a:solidFill>
                      <a:prstDash val="solid"/>
                      <a:round/>
                      <a:headEnd type="none" w="med" len="med"/>
                      <a:tailEnd type="none" w="med" len="med"/>
                    </a:lnB>
                  </a:tcPr>
                </a:tc>
                <a:extLst>
                  <a:ext uri="{0D108BD9-81ED-4DB2-BD59-A6C34878D82A}">
                    <a16:rowId xmlns:a16="http://schemas.microsoft.com/office/drawing/2014/main" val="10002"/>
                  </a:ext>
                </a:extLst>
              </a:tr>
              <a:tr h="458169">
                <a:tc>
                  <a:txBody>
                    <a:bodyPr/>
                    <a:lstStyle/>
                    <a:p>
                      <a:pPr algn="l">
                        <a:defRPr/>
                      </a:pPr>
                      <a:r>
                        <a:rPr lang="en-US" dirty="0">
                          <a:solidFill>
                            <a:srgbClr val="000000"/>
                          </a:solidFill>
                          <a:latin typeface="Montserrat"/>
                        </a:rPr>
                        <a:t>41-50</a:t>
                      </a:r>
                      <a:endParaRPr lang="en-US" sz="1100" dirty="0"/>
                    </a:p>
                  </a:txBody>
                  <a:tcPr>
                    <a:lnL w="9525" cap="flat" cmpd="sng" algn="ctr">
                      <a:solidFill>
                        <a:srgbClr val="0C45A6"/>
                      </a:solidFill>
                      <a:prstDash val="solid"/>
                      <a:round/>
                      <a:headEnd type="none" w="med" len="med"/>
                      <a:tailEnd type="none" w="med" len="med"/>
                    </a:lnL>
                    <a:lnR w="9525" cap="flat" cmpd="sng" algn="ctr">
                      <a:solidFill>
                        <a:srgbClr val="0C45A6"/>
                      </a:solidFill>
                      <a:prstDash val="solid"/>
                      <a:round/>
                      <a:headEnd type="none" w="med" len="med"/>
                      <a:tailEnd type="none" w="med" len="med"/>
                    </a:lnR>
                    <a:lnT w="9525" cap="flat" cmpd="sng" algn="ctr">
                      <a:solidFill>
                        <a:srgbClr val="0C45A6"/>
                      </a:solidFill>
                      <a:prstDash val="solid"/>
                      <a:round/>
                      <a:headEnd type="none" w="med" len="med"/>
                      <a:tailEnd type="none" w="med" len="med"/>
                    </a:lnT>
                    <a:lnB w="9525" cap="flat" cmpd="sng" algn="ctr">
                      <a:solidFill>
                        <a:srgbClr val="0C45A6"/>
                      </a:solidFill>
                      <a:prstDash val="solid"/>
                      <a:round/>
                      <a:headEnd type="none" w="med" len="med"/>
                      <a:tailEnd type="none" w="med" len="med"/>
                    </a:lnB>
                  </a:tcPr>
                </a:tc>
                <a:tc>
                  <a:txBody>
                    <a:bodyPr/>
                    <a:lstStyle/>
                    <a:p>
                      <a:pPr algn="l">
                        <a:defRPr/>
                      </a:pPr>
                      <a:r>
                        <a:rPr lang="en-US" dirty="0">
                          <a:solidFill>
                            <a:srgbClr val="000000"/>
                          </a:solidFill>
                          <a:latin typeface="Montserrat"/>
                        </a:rPr>
                        <a:t>1625</a:t>
                      </a:r>
                      <a:endParaRPr lang="en-US" sz="1100" dirty="0"/>
                    </a:p>
                  </a:txBody>
                  <a:tcPr>
                    <a:lnL w="9525" cap="flat" cmpd="sng" algn="ctr">
                      <a:solidFill>
                        <a:srgbClr val="0C45A6"/>
                      </a:solidFill>
                      <a:prstDash val="solid"/>
                      <a:round/>
                      <a:headEnd type="none" w="med" len="med"/>
                      <a:tailEnd type="none" w="med" len="med"/>
                    </a:lnL>
                    <a:lnR w="9525" cap="flat" cmpd="sng" algn="ctr">
                      <a:solidFill>
                        <a:srgbClr val="0C45A6"/>
                      </a:solidFill>
                      <a:prstDash val="solid"/>
                      <a:round/>
                      <a:headEnd type="none" w="med" len="med"/>
                      <a:tailEnd type="none" w="med" len="med"/>
                    </a:lnR>
                    <a:lnT w="9525" cap="flat" cmpd="sng" algn="ctr">
                      <a:solidFill>
                        <a:srgbClr val="0C45A6"/>
                      </a:solidFill>
                      <a:prstDash val="solid"/>
                      <a:round/>
                      <a:headEnd type="none" w="med" len="med"/>
                      <a:tailEnd type="none" w="med" len="med"/>
                    </a:lnT>
                    <a:lnB w="9525" cap="flat" cmpd="sng" algn="ctr">
                      <a:solidFill>
                        <a:srgbClr val="0C45A6"/>
                      </a:solidFill>
                      <a:prstDash val="solid"/>
                      <a:round/>
                      <a:headEnd type="none" w="med" len="med"/>
                      <a:tailEnd type="none" w="med" len="med"/>
                    </a:lnB>
                  </a:tcPr>
                </a:tc>
                <a:tc>
                  <a:txBody>
                    <a:bodyPr/>
                    <a:lstStyle/>
                    <a:p>
                      <a:pPr algn="l">
                        <a:defRPr/>
                      </a:pPr>
                      <a:r>
                        <a:rPr lang="en-US">
                          <a:solidFill>
                            <a:srgbClr val="000000"/>
                          </a:solidFill>
                          <a:latin typeface="Montserrat"/>
                        </a:rPr>
                        <a:t>11%</a:t>
                      </a:r>
                      <a:endParaRPr lang="en-US" sz="1100"/>
                    </a:p>
                  </a:txBody>
                  <a:tcPr>
                    <a:lnL w="9525" cap="flat" cmpd="sng" algn="ctr">
                      <a:solidFill>
                        <a:srgbClr val="0C45A6"/>
                      </a:solidFill>
                      <a:prstDash val="solid"/>
                      <a:round/>
                      <a:headEnd type="none" w="med" len="med"/>
                      <a:tailEnd type="none" w="med" len="med"/>
                    </a:lnL>
                    <a:lnR w="9525" cap="flat" cmpd="sng" algn="ctr">
                      <a:solidFill>
                        <a:srgbClr val="0C45A6"/>
                      </a:solidFill>
                      <a:prstDash val="solid"/>
                      <a:round/>
                      <a:headEnd type="none" w="med" len="med"/>
                      <a:tailEnd type="none" w="med" len="med"/>
                    </a:lnR>
                    <a:lnT w="9525" cap="flat" cmpd="sng" algn="ctr">
                      <a:solidFill>
                        <a:srgbClr val="0C45A6"/>
                      </a:solidFill>
                      <a:prstDash val="solid"/>
                      <a:round/>
                      <a:headEnd type="none" w="med" len="med"/>
                      <a:tailEnd type="none" w="med" len="med"/>
                    </a:lnT>
                    <a:lnB w="9525" cap="flat" cmpd="sng" algn="ctr">
                      <a:solidFill>
                        <a:srgbClr val="0C45A6"/>
                      </a:solidFill>
                      <a:prstDash val="solid"/>
                      <a:round/>
                      <a:headEnd type="none" w="med" len="med"/>
                      <a:tailEnd type="none" w="med" len="med"/>
                    </a:lnB>
                  </a:tcPr>
                </a:tc>
                <a:extLst>
                  <a:ext uri="{0D108BD9-81ED-4DB2-BD59-A6C34878D82A}">
                    <a16:rowId xmlns:a16="http://schemas.microsoft.com/office/drawing/2014/main" val="10003"/>
                  </a:ext>
                </a:extLst>
              </a:tr>
              <a:tr h="458169">
                <a:tc>
                  <a:txBody>
                    <a:bodyPr/>
                    <a:lstStyle/>
                    <a:p>
                      <a:pPr algn="l">
                        <a:defRPr/>
                      </a:pPr>
                      <a:r>
                        <a:rPr lang="en-US" dirty="0">
                          <a:solidFill>
                            <a:srgbClr val="000000"/>
                          </a:solidFill>
                          <a:latin typeface="Montserrat"/>
                        </a:rPr>
                        <a:t>51-60</a:t>
                      </a:r>
                      <a:endParaRPr lang="en-US" sz="1100" dirty="0"/>
                    </a:p>
                  </a:txBody>
                  <a:tcPr>
                    <a:lnL w="9525" cap="flat" cmpd="sng" algn="ctr">
                      <a:solidFill>
                        <a:srgbClr val="0C45A6"/>
                      </a:solidFill>
                      <a:prstDash val="solid"/>
                      <a:round/>
                      <a:headEnd type="none" w="med" len="med"/>
                      <a:tailEnd type="none" w="med" len="med"/>
                    </a:lnL>
                    <a:lnR w="9525" cap="flat" cmpd="sng" algn="ctr">
                      <a:solidFill>
                        <a:srgbClr val="0C45A6"/>
                      </a:solidFill>
                      <a:prstDash val="solid"/>
                      <a:round/>
                      <a:headEnd type="none" w="med" len="med"/>
                      <a:tailEnd type="none" w="med" len="med"/>
                    </a:lnR>
                    <a:lnT w="9525" cap="flat" cmpd="sng" algn="ctr">
                      <a:solidFill>
                        <a:srgbClr val="0C45A6"/>
                      </a:solidFill>
                      <a:prstDash val="solid"/>
                      <a:round/>
                      <a:headEnd type="none" w="med" len="med"/>
                      <a:tailEnd type="none" w="med" len="med"/>
                    </a:lnT>
                    <a:lnB w="9525" cap="flat" cmpd="sng" algn="ctr">
                      <a:solidFill>
                        <a:srgbClr val="0C45A6"/>
                      </a:solidFill>
                      <a:prstDash val="solid"/>
                      <a:round/>
                      <a:headEnd type="none" w="med" len="med"/>
                      <a:tailEnd type="none" w="med" len="med"/>
                    </a:lnB>
                  </a:tcPr>
                </a:tc>
                <a:tc>
                  <a:txBody>
                    <a:bodyPr/>
                    <a:lstStyle/>
                    <a:p>
                      <a:pPr algn="l">
                        <a:defRPr/>
                      </a:pPr>
                      <a:r>
                        <a:rPr lang="en-US">
                          <a:solidFill>
                            <a:srgbClr val="000000"/>
                          </a:solidFill>
                          <a:latin typeface="Montserrat"/>
                        </a:rPr>
                        <a:t>2840</a:t>
                      </a:r>
                      <a:endParaRPr lang="en-US" sz="1100"/>
                    </a:p>
                  </a:txBody>
                  <a:tcPr>
                    <a:lnL w="9525" cap="flat" cmpd="sng" algn="ctr">
                      <a:solidFill>
                        <a:srgbClr val="0C45A6"/>
                      </a:solidFill>
                      <a:prstDash val="solid"/>
                      <a:round/>
                      <a:headEnd type="none" w="med" len="med"/>
                      <a:tailEnd type="none" w="med" len="med"/>
                    </a:lnL>
                    <a:lnR w="9525" cap="flat" cmpd="sng" algn="ctr">
                      <a:solidFill>
                        <a:srgbClr val="0C45A6"/>
                      </a:solidFill>
                      <a:prstDash val="solid"/>
                      <a:round/>
                      <a:headEnd type="none" w="med" len="med"/>
                      <a:tailEnd type="none" w="med" len="med"/>
                    </a:lnR>
                    <a:lnT w="9525" cap="flat" cmpd="sng" algn="ctr">
                      <a:solidFill>
                        <a:srgbClr val="0C45A6"/>
                      </a:solidFill>
                      <a:prstDash val="solid"/>
                      <a:round/>
                      <a:headEnd type="none" w="med" len="med"/>
                      <a:tailEnd type="none" w="med" len="med"/>
                    </a:lnT>
                    <a:lnB w="9525" cap="flat" cmpd="sng" algn="ctr">
                      <a:solidFill>
                        <a:srgbClr val="0C45A6"/>
                      </a:solidFill>
                      <a:prstDash val="solid"/>
                      <a:round/>
                      <a:headEnd type="none" w="med" len="med"/>
                      <a:tailEnd type="none" w="med" len="med"/>
                    </a:lnB>
                  </a:tcPr>
                </a:tc>
                <a:tc>
                  <a:txBody>
                    <a:bodyPr/>
                    <a:lstStyle/>
                    <a:p>
                      <a:pPr algn="l">
                        <a:defRPr/>
                      </a:pPr>
                      <a:r>
                        <a:rPr lang="en-US">
                          <a:solidFill>
                            <a:srgbClr val="000000"/>
                          </a:solidFill>
                          <a:latin typeface="Montserrat"/>
                        </a:rPr>
                        <a:t>19%</a:t>
                      </a:r>
                      <a:endParaRPr lang="en-US" sz="1100"/>
                    </a:p>
                  </a:txBody>
                  <a:tcPr>
                    <a:lnL w="9525" cap="flat" cmpd="sng" algn="ctr">
                      <a:solidFill>
                        <a:srgbClr val="0C45A6"/>
                      </a:solidFill>
                      <a:prstDash val="solid"/>
                      <a:round/>
                      <a:headEnd type="none" w="med" len="med"/>
                      <a:tailEnd type="none" w="med" len="med"/>
                    </a:lnL>
                    <a:lnR w="9525" cap="flat" cmpd="sng" algn="ctr">
                      <a:solidFill>
                        <a:srgbClr val="0C45A6"/>
                      </a:solidFill>
                      <a:prstDash val="solid"/>
                      <a:round/>
                      <a:headEnd type="none" w="med" len="med"/>
                      <a:tailEnd type="none" w="med" len="med"/>
                    </a:lnR>
                    <a:lnT w="9525" cap="flat" cmpd="sng" algn="ctr">
                      <a:solidFill>
                        <a:srgbClr val="0C45A6"/>
                      </a:solidFill>
                      <a:prstDash val="solid"/>
                      <a:round/>
                      <a:headEnd type="none" w="med" len="med"/>
                      <a:tailEnd type="none" w="med" len="med"/>
                    </a:lnT>
                    <a:lnB w="9525" cap="flat" cmpd="sng" algn="ctr">
                      <a:solidFill>
                        <a:srgbClr val="0C45A6"/>
                      </a:solidFill>
                      <a:prstDash val="solid"/>
                      <a:round/>
                      <a:headEnd type="none" w="med" len="med"/>
                      <a:tailEnd type="none" w="med" len="med"/>
                    </a:lnB>
                  </a:tcPr>
                </a:tc>
                <a:extLst>
                  <a:ext uri="{0D108BD9-81ED-4DB2-BD59-A6C34878D82A}">
                    <a16:rowId xmlns:a16="http://schemas.microsoft.com/office/drawing/2014/main" val="10004"/>
                  </a:ext>
                </a:extLst>
              </a:tr>
              <a:tr h="458169">
                <a:tc>
                  <a:txBody>
                    <a:bodyPr/>
                    <a:lstStyle/>
                    <a:p>
                      <a:pPr algn="l">
                        <a:defRPr/>
                      </a:pPr>
                      <a:r>
                        <a:rPr lang="en-US">
                          <a:solidFill>
                            <a:srgbClr val="000000"/>
                          </a:solidFill>
                          <a:latin typeface="Montserrat"/>
                        </a:rPr>
                        <a:t>61-70</a:t>
                      </a:r>
                      <a:endParaRPr lang="en-US" sz="1100"/>
                    </a:p>
                  </a:txBody>
                  <a:tcPr>
                    <a:lnL w="9525" cap="flat" cmpd="sng" algn="ctr">
                      <a:solidFill>
                        <a:srgbClr val="0C45A6"/>
                      </a:solidFill>
                      <a:prstDash val="solid"/>
                      <a:round/>
                      <a:headEnd type="none" w="med" len="med"/>
                      <a:tailEnd type="none" w="med" len="med"/>
                    </a:lnL>
                    <a:lnR w="9525" cap="flat" cmpd="sng" algn="ctr">
                      <a:solidFill>
                        <a:srgbClr val="0C45A6"/>
                      </a:solidFill>
                      <a:prstDash val="solid"/>
                      <a:round/>
                      <a:headEnd type="none" w="med" len="med"/>
                      <a:tailEnd type="none" w="med" len="med"/>
                    </a:lnR>
                    <a:lnT w="9525" cap="flat" cmpd="sng" algn="ctr">
                      <a:solidFill>
                        <a:srgbClr val="0C45A6"/>
                      </a:solidFill>
                      <a:prstDash val="solid"/>
                      <a:round/>
                      <a:headEnd type="none" w="med" len="med"/>
                      <a:tailEnd type="none" w="med" len="med"/>
                    </a:lnT>
                    <a:lnB w="9525" cap="flat" cmpd="sng" algn="ctr">
                      <a:solidFill>
                        <a:srgbClr val="0C45A6"/>
                      </a:solidFill>
                      <a:prstDash val="solid"/>
                      <a:round/>
                      <a:headEnd type="none" w="med" len="med"/>
                      <a:tailEnd type="none" w="med" len="med"/>
                    </a:lnB>
                  </a:tcPr>
                </a:tc>
                <a:tc>
                  <a:txBody>
                    <a:bodyPr/>
                    <a:lstStyle/>
                    <a:p>
                      <a:pPr algn="l">
                        <a:defRPr/>
                      </a:pPr>
                      <a:r>
                        <a:rPr lang="en-US">
                          <a:solidFill>
                            <a:srgbClr val="000000"/>
                          </a:solidFill>
                          <a:latin typeface="Montserrat"/>
                        </a:rPr>
                        <a:t>1906</a:t>
                      </a:r>
                      <a:endParaRPr lang="en-US" sz="1100"/>
                    </a:p>
                  </a:txBody>
                  <a:tcPr>
                    <a:lnL w="9525" cap="flat" cmpd="sng" algn="ctr">
                      <a:solidFill>
                        <a:srgbClr val="0C45A6"/>
                      </a:solidFill>
                      <a:prstDash val="solid"/>
                      <a:round/>
                      <a:headEnd type="none" w="med" len="med"/>
                      <a:tailEnd type="none" w="med" len="med"/>
                    </a:lnL>
                    <a:lnR w="9525" cap="flat" cmpd="sng" algn="ctr">
                      <a:solidFill>
                        <a:srgbClr val="0C45A6"/>
                      </a:solidFill>
                      <a:prstDash val="solid"/>
                      <a:round/>
                      <a:headEnd type="none" w="med" len="med"/>
                      <a:tailEnd type="none" w="med" len="med"/>
                    </a:lnR>
                    <a:lnT w="9525" cap="flat" cmpd="sng" algn="ctr">
                      <a:solidFill>
                        <a:srgbClr val="0C45A6"/>
                      </a:solidFill>
                      <a:prstDash val="solid"/>
                      <a:round/>
                      <a:headEnd type="none" w="med" len="med"/>
                      <a:tailEnd type="none" w="med" len="med"/>
                    </a:lnT>
                    <a:lnB w="9525" cap="flat" cmpd="sng" algn="ctr">
                      <a:solidFill>
                        <a:srgbClr val="0C45A6"/>
                      </a:solidFill>
                      <a:prstDash val="solid"/>
                      <a:round/>
                      <a:headEnd type="none" w="med" len="med"/>
                      <a:tailEnd type="none" w="med" len="med"/>
                    </a:lnB>
                  </a:tcPr>
                </a:tc>
                <a:tc>
                  <a:txBody>
                    <a:bodyPr/>
                    <a:lstStyle/>
                    <a:p>
                      <a:pPr algn="l">
                        <a:defRPr/>
                      </a:pPr>
                      <a:r>
                        <a:rPr lang="en-US">
                          <a:solidFill>
                            <a:srgbClr val="000000"/>
                          </a:solidFill>
                          <a:latin typeface="Montserrat"/>
                        </a:rPr>
                        <a:t>13%</a:t>
                      </a:r>
                      <a:endParaRPr lang="en-US" sz="1100"/>
                    </a:p>
                  </a:txBody>
                  <a:tcPr>
                    <a:lnL w="9525" cap="flat" cmpd="sng" algn="ctr">
                      <a:solidFill>
                        <a:srgbClr val="0C45A6"/>
                      </a:solidFill>
                      <a:prstDash val="solid"/>
                      <a:round/>
                      <a:headEnd type="none" w="med" len="med"/>
                      <a:tailEnd type="none" w="med" len="med"/>
                    </a:lnL>
                    <a:lnR w="9525" cap="flat" cmpd="sng" algn="ctr">
                      <a:solidFill>
                        <a:srgbClr val="0C45A6"/>
                      </a:solidFill>
                      <a:prstDash val="solid"/>
                      <a:round/>
                      <a:headEnd type="none" w="med" len="med"/>
                      <a:tailEnd type="none" w="med" len="med"/>
                    </a:lnR>
                    <a:lnT w="9525" cap="flat" cmpd="sng" algn="ctr">
                      <a:solidFill>
                        <a:srgbClr val="0C45A6"/>
                      </a:solidFill>
                      <a:prstDash val="solid"/>
                      <a:round/>
                      <a:headEnd type="none" w="med" len="med"/>
                      <a:tailEnd type="none" w="med" len="med"/>
                    </a:lnT>
                    <a:lnB w="9525" cap="flat" cmpd="sng" algn="ctr">
                      <a:solidFill>
                        <a:srgbClr val="0C45A6"/>
                      </a:solidFill>
                      <a:prstDash val="solid"/>
                      <a:round/>
                      <a:headEnd type="none" w="med" len="med"/>
                      <a:tailEnd type="none" w="med" len="med"/>
                    </a:lnB>
                  </a:tcPr>
                </a:tc>
                <a:extLst>
                  <a:ext uri="{0D108BD9-81ED-4DB2-BD59-A6C34878D82A}">
                    <a16:rowId xmlns:a16="http://schemas.microsoft.com/office/drawing/2014/main" val="10005"/>
                  </a:ext>
                </a:extLst>
              </a:tr>
              <a:tr h="458169">
                <a:tc>
                  <a:txBody>
                    <a:bodyPr/>
                    <a:lstStyle/>
                    <a:p>
                      <a:pPr algn="l">
                        <a:defRPr/>
                      </a:pPr>
                      <a:r>
                        <a:rPr lang="en-US">
                          <a:solidFill>
                            <a:srgbClr val="FF0000"/>
                          </a:solidFill>
                          <a:latin typeface="Montserrat"/>
                        </a:rPr>
                        <a:t>71-80</a:t>
                      </a:r>
                      <a:endParaRPr lang="en-US" sz="1100">
                        <a:solidFill>
                          <a:srgbClr val="FF0000"/>
                        </a:solidFill>
                      </a:endParaRPr>
                    </a:p>
                  </a:txBody>
                  <a:tcPr>
                    <a:lnL w="9525" cap="flat" cmpd="sng" algn="ctr">
                      <a:solidFill>
                        <a:srgbClr val="0C45A6"/>
                      </a:solidFill>
                      <a:prstDash val="solid"/>
                      <a:round/>
                      <a:headEnd type="none" w="med" len="med"/>
                      <a:tailEnd type="none" w="med" len="med"/>
                    </a:lnL>
                    <a:lnR w="9525" cap="flat" cmpd="sng" algn="ctr">
                      <a:solidFill>
                        <a:srgbClr val="0C45A6"/>
                      </a:solidFill>
                      <a:prstDash val="solid"/>
                      <a:round/>
                      <a:headEnd type="none" w="med" len="med"/>
                      <a:tailEnd type="none" w="med" len="med"/>
                    </a:lnR>
                    <a:lnT w="9525" cap="flat" cmpd="sng" algn="ctr">
                      <a:solidFill>
                        <a:srgbClr val="0C45A6"/>
                      </a:solidFill>
                      <a:prstDash val="solid"/>
                      <a:round/>
                      <a:headEnd type="none" w="med" len="med"/>
                      <a:tailEnd type="none" w="med" len="med"/>
                    </a:lnT>
                    <a:lnB w="9525" cap="flat" cmpd="sng" algn="ctr">
                      <a:solidFill>
                        <a:srgbClr val="0C45A6"/>
                      </a:solidFill>
                      <a:prstDash val="solid"/>
                      <a:round/>
                      <a:headEnd type="none" w="med" len="med"/>
                      <a:tailEnd type="none" w="med" len="med"/>
                    </a:lnB>
                  </a:tcPr>
                </a:tc>
                <a:tc>
                  <a:txBody>
                    <a:bodyPr/>
                    <a:lstStyle/>
                    <a:p>
                      <a:pPr algn="l">
                        <a:defRPr/>
                      </a:pPr>
                      <a:r>
                        <a:rPr lang="en-US">
                          <a:solidFill>
                            <a:srgbClr val="FF0000"/>
                          </a:solidFill>
                          <a:latin typeface="Montserrat"/>
                        </a:rPr>
                        <a:t>2869</a:t>
                      </a:r>
                      <a:endParaRPr lang="en-US" sz="1100">
                        <a:solidFill>
                          <a:srgbClr val="FF0000"/>
                        </a:solidFill>
                      </a:endParaRPr>
                    </a:p>
                  </a:txBody>
                  <a:tcPr>
                    <a:lnL w="9525" cap="flat" cmpd="sng" algn="ctr">
                      <a:solidFill>
                        <a:srgbClr val="0C45A6"/>
                      </a:solidFill>
                      <a:prstDash val="solid"/>
                      <a:round/>
                      <a:headEnd type="none" w="med" len="med"/>
                      <a:tailEnd type="none" w="med" len="med"/>
                    </a:lnL>
                    <a:lnR w="9525" cap="flat" cmpd="sng" algn="ctr">
                      <a:solidFill>
                        <a:srgbClr val="0C45A6"/>
                      </a:solidFill>
                      <a:prstDash val="solid"/>
                      <a:round/>
                      <a:headEnd type="none" w="med" len="med"/>
                      <a:tailEnd type="none" w="med" len="med"/>
                    </a:lnR>
                    <a:lnT w="9525" cap="flat" cmpd="sng" algn="ctr">
                      <a:solidFill>
                        <a:srgbClr val="0C45A6"/>
                      </a:solidFill>
                      <a:prstDash val="solid"/>
                      <a:round/>
                      <a:headEnd type="none" w="med" len="med"/>
                      <a:tailEnd type="none" w="med" len="med"/>
                    </a:lnT>
                    <a:lnB w="9525" cap="flat" cmpd="sng" algn="ctr">
                      <a:solidFill>
                        <a:srgbClr val="0C45A6"/>
                      </a:solidFill>
                      <a:prstDash val="solid"/>
                      <a:round/>
                      <a:headEnd type="none" w="med" len="med"/>
                      <a:tailEnd type="none" w="med" len="med"/>
                    </a:lnB>
                  </a:tcPr>
                </a:tc>
                <a:tc>
                  <a:txBody>
                    <a:bodyPr/>
                    <a:lstStyle/>
                    <a:p>
                      <a:pPr algn="l">
                        <a:defRPr/>
                      </a:pPr>
                      <a:r>
                        <a:rPr lang="en-US">
                          <a:solidFill>
                            <a:srgbClr val="FF0000"/>
                          </a:solidFill>
                          <a:latin typeface="Montserrat"/>
                        </a:rPr>
                        <a:t>19%</a:t>
                      </a:r>
                      <a:endParaRPr lang="en-US" sz="1100">
                        <a:solidFill>
                          <a:srgbClr val="FF0000"/>
                        </a:solidFill>
                      </a:endParaRPr>
                    </a:p>
                  </a:txBody>
                  <a:tcPr>
                    <a:lnL w="9525" cap="flat" cmpd="sng" algn="ctr">
                      <a:solidFill>
                        <a:srgbClr val="0C45A6"/>
                      </a:solidFill>
                      <a:prstDash val="solid"/>
                      <a:round/>
                      <a:headEnd type="none" w="med" len="med"/>
                      <a:tailEnd type="none" w="med" len="med"/>
                    </a:lnL>
                    <a:lnR w="9525" cap="flat" cmpd="sng" algn="ctr">
                      <a:solidFill>
                        <a:srgbClr val="0C45A6"/>
                      </a:solidFill>
                      <a:prstDash val="solid"/>
                      <a:round/>
                      <a:headEnd type="none" w="med" len="med"/>
                      <a:tailEnd type="none" w="med" len="med"/>
                    </a:lnR>
                    <a:lnT w="9525" cap="flat" cmpd="sng" algn="ctr">
                      <a:solidFill>
                        <a:srgbClr val="0C45A6"/>
                      </a:solidFill>
                      <a:prstDash val="solid"/>
                      <a:round/>
                      <a:headEnd type="none" w="med" len="med"/>
                      <a:tailEnd type="none" w="med" len="med"/>
                    </a:lnT>
                    <a:lnB w="9525" cap="flat" cmpd="sng" algn="ctr">
                      <a:solidFill>
                        <a:srgbClr val="0C45A6"/>
                      </a:solidFill>
                      <a:prstDash val="solid"/>
                      <a:round/>
                      <a:headEnd type="none" w="med" len="med"/>
                      <a:tailEnd type="none" w="med" len="med"/>
                    </a:lnB>
                  </a:tcPr>
                </a:tc>
                <a:extLst>
                  <a:ext uri="{0D108BD9-81ED-4DB2-BD59-A6C34878D82A}">
                    <a16:rowId xmlns:a16="http://schemas.microsoft.com/office/drawing/2014/main" val="10006"/>
                  </a:ext>
                </a:extLst>
              </a:tr>
              <a:tr h="458169">
                <a:tc>
                  <a:txBody>
                    <a:bodyPr/>
                    <a:lstStyle/>
                    <a:p>
                      <a:pPr algn="l">
                        <a:defRPr/>
                      </a:pPr>
                      <a:r>
                        <a:rPr lang="en-US">
                          <a:solidFill>
                            <a:srgbClr val="FF0000"/>
                          </a:solidFill>
                          <a:latin typeface="Montserrat"/>
                        </a:rPr>
                        <a:t>&gt;80</a:t>
                      </a:r>
                      <a:endParaRPr lang="en-US" sz="1100">
                        <a:solidFill>
                          <a:srgbClr val="FF0000"/>
                        </a:solidFill>
                      </a:endParaRPr>
                    </a:p>
                  </a:txBody>
                  <a:tcPr>
                    <a:lnL w="9525" cap="flat" cmpd="sng" algn="ctr">
                      <a:solidFill>
                        <a:srgbClr val="0C45A6"/>
                      </a:solidFill>
                      <a:prstDash val="solid"/>
                      <a:round/>
                      <a:headEnd type="none" w="med" len="med"/>
                      <a:tailEnd type="none" w="med" len="med"/>
                    </a:lnL>
                    <a:lnR w="9525" cap="flat" cmpd="sng" algn="ctr">
                      <a:solidFill>
                        <a:srgbClr val="0C45A6"/>
                      </a:solidFill>
                      <a:prstDash val="solid"/>
                      <a:round/>
                      <a:headEnd type="none" w="med" len="med"/>
                      <a:tailEnd type="none" w="med" len="med"/>
                    </a:lnR>
                    <a:lnT w="9525" cap="flat" cmpd="sng" algn="ctr">
                      <a:solidFill>
                        <a:srgbClr val="0C45A6"/>
                      </a:solidFill>
                      <a:prstDash val="solid"/>
                      <a:round/>
                      <a:headEnd type="none" w="med" len="med"/>
                      <a:tailEnd type="none" w="med" len="med"/>
                    </a:lnT>
                    <a:lnB w="9525" cap="flat" cmpd="sng" algn="ctr">
                      <a:solidFill>
                        <a:srgbClr val="0C45A6"/>
                      </a:solidFill>
                      <a:prstDash val="solid"/>
                      <a:round/>
                      <a:headEnd type="none" w="med" len="med"/>
                      <a:tailEnd type="none" w="med" len="med"/>
                    </a:lnB>
                  </a:tcPr>
                </a:tc>
                <a:tc>
                  <a:txBody>
                    <a:bodyPr/>
                    <a:lstStyle/>
                    <a:p>
                      <a:pPr algn="l">
                        <a:defRPr/>
                      </a:pPr>
                      <a:r>
                        <a:rPr lang="en-US">
                          <a:solidFill>
                            <a:srgbClr val="FF0000"/>
                          </a:solidFill>
                          <a:latin typeface="Montserrat"/>
                        </a:rPr>
                        <a:t>3114</a:t>
                      </a:r>
                      <a:endParaRPr lang="en-US" sz="1100">
                        <a:solidFill>
                          <a:srgbClr val="FF0000"/>
                        </a:solidFill>
                      </a:endParaRPr>
                    </a:p>
                  </a:txBody>
                  <a:tcPr>
                    <a:lnL w="9525" cap="flat" cmpd="sng" algn="ctr">
                      <a:solidFill>
                        <a:srgbClr val="0C45A6"/>
                      </a:solidFill>
                      <a:prstDash val="solid"/>
                      <a:round/>
                      <a:headEnd type="none" w="med" len="med"/>
                      <a:tailEnd type="none" w="med" len="med"/>
                    </a:lnL>
                    <a:lnR w="9525" cap="flat" cmpd="sng" algn="ctr">
                      <a:solidFill>
                        <a:srgbClr val="0C45A6"/>
                      </a:solidFill>
                      <a:prstDash val="solid"/>
                      <a:round/>
                      <a:headEnd type="none" w="med" len="med"/>
                      <a:tailEnd type="none" w="med" len="med"/>
                    </a:lnR>
                    <a:lnT w="9525" cap="flat" cmpd="sng" algn="ctr">
                      <a:solidFill>
                        <a:srgbClr val="0C45A6"/>
                      </a:solidFill>
                      <a:prstDash val="solid"/>
                      <a:round/>
                      <a:headEnd type="none" w="med" len="med"/>
                      <a:tailEnd type="none" w="med" len="med"/>
                    </a:lnT>
                    <a:lnB w="9525" cap="flat" cmpd="sng" algn="ctr">
                      <a:solidFill>
                        <a:srgbClr val="0C45A6"/>
                      </a:solidFill>
                      <a:prstDash val="solid"/>
                      <a:round/>
                      <a:headEnd type="none" w="med" len="med"/>
                      <a:tailEnd type="none" w="med" len="med"/>
                    </a:lnB>
                  </a:tcPr>
                </a:tc>
                <a:tc>
                  <a:txBody>
                    <a:bodyPr/>
                    <a:lstStyle/>
                    <a:p>
                      <a:pPr algn="l">
                        <a:defRPr/>
                      </a:pPr>
                      <a:r>
                        <a:rPr lang="en-US" dirty="0">
                          <a:solidFill>
                            <a:srgbClr val="FF0000"/>
                          </a:solidFill>
                          <a:latin typeface="Montserrat"/>
                        </a:rPr>
                        <a:t>20%</a:t>
                      </a:r>
                      <a:endParaRPr lang="en-US" sz="1100" dirty="0">
                        <a:solidFill>
                          <a:srgbClr val="FF0000"/>
                        </a:solidFill>
                      </a:endParaRPr>
                    </a:p>
                  </a:txBody>
                  <a:tcPr>
                    <a:lnL w="9525" cap="flat" cmpd="sng" algn="ctr">
                      <a:solidFill>
                        <a:srgbClr val="0C45A6"/>
                      </a:solidFill>
                      <a:prstDash val="solid"/>
                      <a:round/>
                      <a:headEnd type="none" w="med" len="med"/>
                      <a:tailEnd type="none" w="med" len="med"/>
                    </a:lnL>
                    <a:lnR w="9525" cap="flat" cmpd="sng" algn="ctr">
                      <a:solidFill>
                        <a:srgbClr val="0C45A6"/>
                      </a:solidFill>
                      <a:prstDash val="solid"/>
                      <a:round/>
                      <a:headEnd type="none" w="med" len="med"/>
                      <a:tailEnd type="none" w="med" len="med"/>
                    </a:lnR>
                    <a:lnT w="9525" cap="flat" cmpd="sng" algn="ctr">
                      <a:solidFill>
                        <a:srgbClr val="0C45A6"/>
                      </a:solidFill>
                      <a:prstDash val="solid"/>
                      <a:round/>
                      <a:headEnd type="none" w="med" len="med"/>
                      <a:tailEnd type="none" w="med" len="med"/>
                    </a:lnT>
                    <a:lnB w="9525" cap="flat" cmpd="sng" algn="ctr">
                      <a:solidFill>
                        <a:srgbClr val="0C45A6"/>
                      </a:solidFill>
                      <a:prstDash val="solid"/>
                      <a:round/>
                      <a:headEnd type="none" w="med" len="med"/>
                      <a:tailEnd type="none" w="med" len="med"/>
                    </a:lnB>
                  </a:tcPr>
                </a:tc>
                <a:extLst>
                  <a:ext uri="{0D108BD9-81ED-4DB2-BD59-A6C34878D82A}">
                    <a16:rowId xmlns:a16="http://schemas.microsoft.com/office/drawing/2014/main" val="10007"/>
                  </a:ext>
                </a:extLst>
              </a:tr>
              <a:tr h="458169">
                <a:tc>
                  <a:txBody>
                    <a:bodyPr/>
                    <a:lstStyle/>
                    <a:p>
                      <a:pPr algn="l">
                        <a:defRPr/>
                      </a:pPr>
                      <a:r>
                        <a:rPr lang="en-US">
                          <a:solidFill>
                            <a:srgbClr val="000000"/>
                          </a:solidFill>
                          <a:latin typeface="Montserrat"/>
                        </a:rPr>
                        <a:t>Total</a:t>
                      </a:r>
                      <a:endParaRPr lang="en-US" sz="1100"/>
                    </a:p>
                  </a:txBody>
                  <a:tcPr>
                    <a:lnL w="9525" cap="flat" cmpd="sng" algn="ctr">
                      <a:solidFill>
                        <a:srgbClr val="0C45A6"/>
                      </a:solidFill>
                      <a:prstDash val="solid"/>
                      <a:round/>
                      <a:headEnd type="none" w="med" len="med"/>
                      <a:tailEnd type="none" w="med" len="med"/>
                    </a:lnL>
                    <a:lnR w="9525" cap="flat" cmpd="sng" algn="ctr">
                      <a:solidFill>
                        <a:srgbClr val="0C45A6"/>
                      </a:solidFill>
                      <a:prstDash val="solid"/>
                      <a:round/>
                      <a:headEnd type="none" w="med" len="med"/>
                      <a:tailEnd type="none" w="med" len="med"/>
                    </a:lnR>
                    <a:lnT w="9525" cap="flat" cmpd="sng" algn="ctr">
                      <a:solidFill>
                        <a:srgbClr val="0C45A6"/>
                      </a:solidFill>
                      <a:prstDash val="solid"/>
                      <a:round/>
                      <a:headEnd type="none" w="med" len="med"/>
                      <a:tailEnd type="none" w="med" len="med"/>
                    </a:lnT>
                    <a:lnB w="9525" cap="flat" cmpd="sng" algn="ctr">
                      <a:solidFill>
                        <a:srgbClr val="0C45A6"/>
                      </a:solidFill>
                      <a:prstDash val="solid"/>
                      <a:round/>
                      <a:headEnd type="none" w="med" len="med"/>
                      <a:tailEnd type="none" w="med" len="med"/>
                    </a:lnB>
                  </a:tcPr>
                </a:tc>
                <a:tc>
                  <a:txBody>
                    <a:bodyPr/>
                    <a:lstStyle/>
                    <a:p>
                      <a:pPr algn="l">
                        <a:defRPr/>
                      </a:pPr>
                      <a:r>
                        <a:rPr lang="en-US">
                          <a:solidFill>
                            <a:srgbClr val="000000"/>
                          </a:solidFill>
                          <a:latin typeface="Montserrat"/>
                        </a:rPr>
                        <a:t>15206</a:t>
                      </a:r>
                      <a:endParaRPr lang="en-US" sz="1100"/>
                    </a:p>
                  </a:txBody>
                  <a:tcPr>
                    <a:lnL w="9525" cap="flat" cmpd="sng" algn="ctr">
                      <a:solidFill>
                        <a:srgbClr val="0C45A6"/>
                      </a:solidFill>
                      <a:prstDash val="solid"/>
                      <a:round/>
                      <a:headEnd type="none" w="med" len="med"/>
                      <a:tailEnd type="none" w="med" len="med"/>
                    </a:lnL>
                    <a:lnR w="9525" cap="flat" cmpd="sng" algn="ctr">
                      <a:solidFill>
                        <a:srgbClr val="0C45A6"/>
                      </a:solidFill>
                      <a:prstDash val="solid"/>
                      <a:round/>
                      <a:headEnd type="none" w="med" len="med"/>
                      <a:tailEnd type="none" w="med" len="med"/>
                    </a:lnR>
                    <a:lnT w="9525" cap="flat" cmpd="sng" algn="ctr">
                      <a:solidFill>
                        <a:srgbClr val="0C45A6"/>
                      </a:solidFill>
                      <a:prstDash val="solid"/>
                      <a:round/>
                      <a:headEnd type="none" w="med" len="med"/>
                      <a:tailEnd type="none" w="med" len="med"/>
                    </a:lnT>
                    <a:lnB w="9525" cap="flat" cmpd="sng" algn="ctr">
                      <a:solidFill>
                        <a:srgbClr val="0C45A6"/>
                      </a:solidFill>
                      <a:prstDash val="solid"/>
                      <a:round/>
                      <a:headEnd type="none" w="med" len="med"/>
                      <a:tailEnd type="none" w="med" len="med"/>
                    </a:lnB>
                  </a:tcPr>
                </a:tc>
                <a:tc>
                  <a:txBody>
                    <a:bodyPr/>
                    <a:lstStyle/>
                    <a:p>
                      <a:pPr algn="l">
                        <a:defRPr/>
                      </a:pPr>
                      <a:r>
                        <a:rPr lang="en-US" dirty="0">
                          <a:solidFill>
                            <a:srgbClr val="000000"/>
                          </a:solidFill>
                          <a:latin typeface="Montserrat"/>
                        </a:rPr>
                        <a:t>100%</a:t>
                      </a:r>
                      <a:endParaRPr lang="en-US" sz="1100" dirty="0"/>
                    </a:p>
                  </a:txBody>
                  <a:tcPr>
                    <a:lnL w="9525" cap="flat" cmpd="sng" algn="ctr">
                      <a:solidFill>
                        <a:srgbClr val="0C45A6"/>
                      </a:solidFill>
                      <a:prstDash val="solid"/>
                      <a:round/>
                      <a:headEnd type="none" w="med" len="med"/>
                      <a:tailEnd type="none" w="med" len="med"/>
                    </a:lnL>
                    <a:lnR w="9525" cap="flat" cmpd="sng" algn="ctr">
                      <a:solidFill>
                        <a:srgbClr val="0C45A6"/>
                      </a:solidFill>
                      <a:prstDash val="solid"/>
                      <a:round/>
                      <a:headEnd type="none" w="med" len="med"/>
                      <a:tailEnd type="none" w="med" len="med"/>
                    </a:lnR>
                    <a:lnT w="9525" cap="flat" cmpd="sng" algn="ctr">
                      <a:solidFill>
                        <a:srgbClr val="0C45A6"/>
                      </a:solidFill>
                      <a:prstDash val="solid"/>
                      <a:round/>
                      <a:headEnd type="none" w="med" len="med"/>
                      <a:tailEnd type="none" w="med" len="med"/>
                    </a:lnT>
                    <a:lnB w="9525" cap="flat" cmpd="sng" algn="ctr">
                      <a:solidFill>
                        <a:srgbClr val="0C45A6"/>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pic>
        <p:nvPicPr>
          <p:cNvPr id="5" name="Imagen 4">
            <a:extLst>
              <a:ext uri="{FF2B5EF4-FFF2-40B4-BE49-F238E27FC236}">
                <a16:creationId xmlns:a16="http://schemas.microsoft.com/office/drawing/2014/main" id="{2A9FD9F6-324A-1BA6-FB66-CE4E8CF4CAE6}"/>
              </a:ext>
            </a:extLst>
          </p:cNvPr>
          <p:cNvPicPr>
            <a:picLocks noChangeAspect="1"/>
          </p:cNvPicPr>
          <p:nvPr/>
        </p:nvPicPr>
        <p:blipFill>
          <a:blip r:embed="rId2"/>
          <a:stretch>
            <a:fillRect/>
          </a:stretch>
        </p:blipFill>
        <p:spPr>
          <a:xfrm>
            <a:off x="6576877" y="1673816"/>
            <a:ext cx="4968671" cy="3749365"/>
          </a:xfrm>
          <a:prstGeom prst="rect">
            <a:avLst/>
          </a:prstGeom>
        </p:spPr>
      </p:pic>
    </p:spTree>
    <p:extLst>
      <p:ext uri="{BB962C8B-B14F-4D97-AF65-F5344CB8AC3E}">
        <p14:creationId xmlns:p14="http://schemas.microsoft.com/office/powerpoint/2010/main" val="32910646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230027A1-D04F-36E1-597D-539E7F180D4C}"/>
              </a:ext>
            </a:extLst>
          </p:cNvPr>
          <p:cNvGrpSpPr/>
          <p:nvPr/>
        </p:nvGrpSpPr>
        <p:grpSpPr>
          <a:xfrm>
            <a:off x="641374" y="1622481"/>
            <a:ext cx="7313146" cy="3400831"/>
            <a:chOff x="0" y="0"/>
            <a:chExt cx="2392105" cy="1112400"/>
          </a:xfrm>
        </p:grpSpPr>
        <p:sp>
          <p:nvSpPr>
            <p:cNvPr id="3" name="Freeform 3">
              <a:extLst>
                <a:ext uri="{FF2B5EF4-FFF2-40B4-BE49-F238E27FC236}">
                  <a16:creationId xmlns:a16="http://schemas.microsoft.com/office/drawing/2014/main" id="{CB6091E0-7CCB-769E-B56D-7971092D7E75}"/>
                </a:ext>
              </a:extLst>
            </p:cNvPr>
            <p:cNvSpPr/>
            <p:nvPr/>
          </p:nvSpPr>
          <p:spPr>
            <a:xfrm>
              <a:off x="0" y="0"/>
              <a:ext cx="2392105" cy="1112400"/>
            </a:xfrm>
            <a:custGeom>
              <a:avLst/>
              <a:gdLst/>
              <a:ahLst/>
              <a:cxnLst/>
              <a:rect l="l" t="t" r="r" b="b"/>
              <a:pathLst>
                <a:path w="2392105" h="1112400">
                  <a:moveTo>
                    <a:pt x="2267645" y="1112400"/>
                  </a:moveTo>
                  <a:lnTo>
                    <a:pt x="124460" y="1112400"/>
                  </a:lnTo>
                  <a:cubicBezTo>
                    <a:pt x="55880" y="1112400"/>
                    <a:pt x="0" y="1056520"/>
                    <a:pt x="0" y="987940"/>
                  </a:cubicBezTo>
                  <a:lnTo>
                    <a:pt x="0" y="124460"/>
                  </a:lnTo>
                  <a:cubicBezTo>
                    <a:pt x="0" y="55880"/>
                    <a:pt x="55880" y="0"/>
                    <a:pt x="124460" y="0"/>
                  </a:cubicBezTo>
                  <a:lnTo>
                    <a:pt x="2267645" y="0"/>
                  </a:lnTo>
                  <a:cubicBezTo>
                    <a:pt x="2336225" y="0"/>
                    <a:pt x="2392105" y="55880"/>
                    <a:pt x="2392105" y="124460"/>
                  </a:cubicBezTo>
                  <a:lnTo>
                    <a:pt x="2392105" y="987940"/>
                  </a:lnTo>
                  <a:cubicBezTo>
                    <a:pt x="2392105" y="1056520"/>
                    <a:pt x="2336225" y="1112400"/>
                    <a:pt x="2267645" y="1112400"/>
                  </a:cubicBezTo>
                  <a:close/>
                </a:path>
              </a:pathLst>
            </a:custGeom>
            <a:solidFill>
              <a:srgbClr val="FDCF60"/>
            </a:solidFill>
          </p:spPr>
          <p:txBody>
            <a:bodyPr/>
            <a:lstStyle/>
            <a:p>
              <a:endParaRPr lang="es-MX"/>
            </a:p>
          </p:txBody>
        </p:sp>
      </p:grpSp>
      <p:sp>
        <p:nvSpPr>
          <p:cNvPr id="6" name="TextBox 17">
            <a:extLst>
              <a:ext uri="{FF2B5EF4-FFF2-40B4-BE49-F238E27FC236}">
                <a16:creationId xmlns:a16="http://schemas.microsoft.com/office/drawing/2014/main" id="{CA71A139-A652-7021-7343-65CB4DE05E19}"/>
              </a:ext>
            </a:extLst>
          </p:cNvPr>
          <p:cNvSpPr txBox="1"/>
          <p:nvPr/>
        </p:nvSpPr>
        <p:spPr>
          <a:xfrm>
            <a:off x="1225700" y="1966486"/>
            <a:ext cx="6505014" cy="2204085"/>
          </a:xfrm>
          <a:prstGeom prst="rect">
            <a:avLst/>
          </a:prstGeom>
        </p:spPr>
        <p:txBody>
          <a:bodyPr lIns="0" tIns="0" rIns="0" bIns="0" rtlCol="0" anchor="t">
            <a:spAutoFit/>
          </a:bodyPr>
          <a:lstStyle/>
          <a:p>
            <a:pPr>
              <a:lnSpc>
                <a:spcPts val="3599"/>
              </a:lnSpc>
            </a:pPr>
            <a:r>
              <a:rPr lang="en-US" sz="2399" dirty="0">
                <a:solidFill>
                  <a:srgbClr val="16214B"/>
                </a:solidFill>
                <a:latin typeface="Montserrat"/>
              </a:rPr>
              <a:t>The entering vocations are insufficient for reverting the decreasing trend, but in communities with more than a hundred members it will be even more difficult because they need many more aspirants.  </a:t>
            </a:r>
          </a:p>
        </p:txBody>
      </p:sp>
      <p:sp>
        <p:nvSpPr>
          <p:cNvPr id="8" name="CuadroTexto 7">
            <a:extLst>
              <a:ext uri="{FF2B5EF4-FFF2-40B4-BE49-F238E27FC236}">
                <a16:creationId xmlns:a16="http://schemas.microsoft.com/office/drawing/2014/main" id="{1277927D-EEAA-6CEB-B2BF-1AEFCD7952D9}"/>
              </a:ext>
            </a:extLst>
          </p:cNvPr>
          <p:cNvSpPr txBox="1"/>
          <p:nvPr/>
        </p:nvSpPr>
        <p:spPr>
          <a:xfrm>
            <a:off x="7227605" y="1278477"/>
            <a:ext cx="4557046" cy="688009"/>
          </a:xfrm>
          <a:prstGeom prst="rect">
            <a:avLst/>
          </a:prstGeom>
          <a:noFill/>
        </p:spPr>
        <p:txBody>
          <a:bodyPr wrap="square">
            <a:spAutoFit/>
          </a:bodyPr>
          <a:lstStyle/>
          <a:p>
            <a:pPr algn="ctr">
              <a:lnSpc>
                <a:spcPts val="5600"/>
              </a:lnSpc>
            </a:pPr>
            <a:r>
              <a:rPr lang="en-US" sz="1800" dirty="0">
                <a:solidFill>
                  <a:srgbClr val="000000"/>
                </a:solidFill>
                <a:latin typeface="Montserrat"/>
              </a:rPr>
              <a:t>% Total</a:t>
            </a:r>
          </a:p>
        </p:txBody>
      </p:sp>
      <p:graphicFrame>
        <p:nvGraphicFramePr>
          <p:cNvPr id="9" name="Tabla 8">
            <a:extLst>
              <a:ext uri="{FF2B5EF4-FFF2-40B4-BE49-F238E27FC236}">
                <a16:creationId xmlns:a16="http://schemas.microsoft.com/office/drawing/2014/main" id="{A9849B8A-34EE-C70C-48D8-0FB0A579C2BE}"/>
              </a:ext>
            </a:extLst>
          </p:cNvPr>
          <p:cNvGraphicFramePr>
            <a:graphicFrameLocks noGrp="1"/>
          </p:cNvGraphicFramePr>
          <p:nvPr/>
        </p:nvGraphicFramePr>
        <p:xfrm>
          <a:off x="8178325" y="2256090"/>
          <a:ext cx="3596106" cy="1607852"/>
        </p:xfrm>
        <a:graphic>
          <a:graphicData uri="http://schemas.openxmlformats.org/drawingml/2006/table">
            <a:tbl>
              <a:tblPr/>
              <a:tblGrid>
                <a:gridCol w="1536434">
                  <a:extLst>
                    <a:ext uri="{9D8B030D-6E8A-4147-A177-3AD203B41FA5}">
                      <a16:colId xmlns:a16="http://schemas.microsoft.com/office/drawing/2014/main" val="2017585730"/>
                    </a:ext>
                  </a:extLst>
                </a:gridCol>
                <a:gridCol w="1079939">
                  <a:extLst>
                    <a:ext uri="{9D8B030D-6E8A-4147-A177-3AD203B41FA5}">
                      <a16:colId xmlns:a16="http://schemas.microsoft.com/office/drawing/2014/main" val="3323522508"/>
                    </a:ext>
                  </a:extLst>
                </a:gridCol>
                <a:gridCol w="979733">
                  <a:extLst>
                    <a:ext uri="{9D8B030D-6E8A-4147-A177-3AD203B41FA5}">
                      <a16:colId xmlns:a16="http://schemas.microsoft.com/office/drawing/2014/main" val="341601802"/>
                    </a:ext>
                  </a:extLst>
                </a:gridCol>
              </a:tblGrid>
              <a:tr h="365138">
                <a:tc>
                  <a:txBody>
                    <a:bodyPr/>
                    <a:lstStyle/>
                    <a:p>
                      <a:pPr algn="l">
                        <a:defRPr/>
                      </a:pPr>
                      <a:r>
                        <a:rPr lang="en-US" dirty="0">
                          <a:solidFill>
                            <a:srgbClr val="000000"/>
                          </a:solidFill>
                          <a:latin typeface="Montserrat Bold"/>
                        </a:rPr>
                        <a:t>Type</a:t>
                      </a:r>
                      <a:endParaRPr lang="en-US" sz="1100" dirty="0"/>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a:defRPr/>
                      </a:pPr>
                      <a:r>
                        <a:rPr lang="en-US" dirty="0">
                          <a:solidFill>
                            <a:srgbClr val="000000"/>
                          </a:solidFill>
                          <a:latin typeface="Montserrat Bold"/>
                        </a:rPr>
                        <a:t>Total</a:t>
                      </a:r>
                      <a:endParaRPr lang="en-US" sz="1100" dirty="0"/>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a:defRPr/>
                      </a:pPr>
                      <a:r>
                        <a:rPr lang="en-US" dirty="0">
                          <a:solidFill>
                            <a:srgbClr val="000000"/>
                          </a:solidFill>
                          <a:latin typeface="Montserrat Bold"/>
                        </a:rPr>
                        <a:t>%</a:t>
                      </a:r>
                      <a:endParaRPr lang="en-US" sz="1100" dirty="0"/>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84565729"/>
                  </a:ext>
                </a:extLst>
              </a:tr>
              <a:tr h="438166">
                <a:tc>
                  <a:txBody>
                    <a:bodyPr/>
                    <a:lstStyle/>
                    <a:p>
                      <a:pPr algn="l">
                        <a:defRPr/>
                      </a:pPr>
                      <a:r>
                        <a:rPr lang="en-US" dirty="0">
                          <a:solidFill>
                            <a:srgbClr val="000000"/>
                          </a:solidFill>
                          <a:latin typeface="Montserrat"/>
                        </a:rPr>
                        <a:t>Aspirant</a:t>
                      </a:r>
                      <a:endParaRPr lang="en-US" sz="1100" dirty="0"/>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a:defRPr/>
                      </a:pPr>
                      <a:r>
                        <a:rPr lang="en-US">
                          <a:solidFill>
                            <a:srgbClr val="000000"/>
                          </a:solidFill>
                          <a:latin typeface="Montserrat Bold"/>
                        </a:rPr>
                        <a:t>253</a:t>
                      </a:r>
                      <a:endParaRPr lang="en-US" sz="1100"/>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a:defRPr/>
                      </a:pPr>
                      <a:r>
                        <a:rPr lang="en-US">
                          <a:solidFill>
                            <a:srgbClr val="000000"/>
                          </a:solidFill>
                          <a:latin typeface="Montserrat Bold"/>
                        </a:rPr>
                        <a:t>2.1%</a:t>
                      </a:r>
                      <a:endParaRPr lang="en-US" sz="1100"/>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8941112"/>
                  </a:ext>
                </a:extLst>
              </a:tr>
              <a:tr h="365138">
                <a:tc>
                  <a:txBody>
                    <a:bodyPr/>
                    <a:lstStyle/>
                    <a:p>
                      <a:pPr algn="l">
                        <a:defRPr/>
                      </a:pPr>
                      <a:r>
                        <a:rPr lang="en-US" dirty="0">
                          <a:solidFill>
                            <a:srgbClr val="000000"/>
                          </a:solidFill>
                          <a:latin typeface="Montserrat Bold"/>
                        </a:rPr>
                        <a:t>Postulant</a:t>
                      </a:r>
                      <a:endParaRPr lang="en-US" sz="1100" dirty="0"/>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a:defRPr/>
                      </a:pPr>
                      <a:r>
                        <a:rPr lang="en-US" dirty="0">
                          <a:solidFill>
                            <a:srgbClr val="000000"/>
                          </a:solidFill>
                          <a:latin typeface="Montserrat Bold"/>
                        </a:rPr>
                        <a:t>205</a:t>
                      </a:r>
                      <a:endParaRPr lang="en-US" sz="1100" dirty="0"/>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a:defRPr/>
                      </a:pPr>
                      <a:r>
                        <a:rPr lang="en-US">
                          <a:solidFill>
                            <a:srgbClr val="000000"/>
                          </a:solidFill>
                          <a:latin typeface="Montserrat Bold"/>
                        </a:rPr>
                        <a:t>1.7%</a:t>
                      </a:r>
                      <a:endParaRPr lang="en-US" sz="1100"/>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03194718"/>
                  </a:ext>
                </a:extLst>
              </a:tr>
              <a:tr h="438166">
                <a:tc>
                  <a:txBody>
                    <a:bodyPr/>
                    <a:lstStyle/>
                    <a:p>
                      <a:pPr algn="l">
                        <a:defRPr/>
                      </a:pPr>
                      <a:r>
                        <a:rPr lang="en-US" dirty="0">
                          <a:solidFill>
                            <a:srgbClr val="000000"/>
                          </a:solidFill>
                          <a:latin typeface="Montserrat Bold"/>
                        </a:rPr>
                        <a:t>Total</a:t>
                      </a:r>
                      <a:endParaRPr lang="en-US" sz="1100" dirty="0"/>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a:defRPr/>
                      </a:pPr>
                      <a:r>
                        <a:rPr lang="en-US" dirty="0">
                          <a:solidFill>
                            <a:srgbClr val="000000"/>
                          </a:solidFill>
                          <a:latin typeface="Montserrat Bold"/>
                        </a:rPr>
                        <a:t>458</a:t>
                      </a:r>
                      <a:endParaRPr lang="en-US" sz="1100" dirty="0"/>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a:defRPr/>
                      </a:pPr>
                      <a:r>
                        <a:rPr lang="en-US" dirty="0">
                          <a:solidFill>
                            <a:srgbClr val="000000"/>
                          </a:solidFill>
                          <a:latin typeface="Montserrat Bold"/>
                        </a:rPr>
                        <a:t>3.8%</a:t>
                      </a:r>
                      <a:endParaRPr lang="en-US" sz="1100" dirty="0"/>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31983504"/>
                  </a:ext>
                </a:extLst>
              </a:tr>
            </a:tbl>
          </a:graphicData>
        </a:graphic>
      </p:graphicFrame>
    </p:spTree>
    <p:extLst>
      <p:ext uri="{BB962C8B-B14F-4D97-AF65-F5344CB8AC3E}">
        <p14:creationId xmlns:p14="http://schemas.microsoft.com/office/powerpoint/2010/main" val="22336120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CAF198-2281-BD7B-F44A-F05BC129095F}"/>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537A78AB-4C62-924C-86FE-F5A7E753BE39}"/>
              </a:ext>
            </a:extLst>
          </p:cNvPr>
          <p:cNvSpPr>
            <a:spLocks noGrp="1"/>
          </p:cNvSpPr>
          <p:nvPr>
            <p:ph type="title"/>
          </p:nvPr>
        </p:nvSpPr>
        <p:spPr>
          <a:xfrm>
            <a:off x="1444238" y="589660"/>
            <a:ext cx="9909561" cy="1101028"/>
          </a:xfrm>
        </p:spPr>
        <p:txBody>
          <a:bodyPr>
            <a:normAutofit/>
          </a:bodyPr>
          <a:lstStyle/>
          <a:p>
            <a:pPr algn="ctr"/>
            <a:r>
              <a:rPr lang="en-US" sz="3600" dirty="0">
                <a:solidFill>
                  <a:srgbClr val="EBA900"/>
                </a:solidFill>
                <a:latin typeface="Myriad Pro" panose="020B0703030403020204" pitchFamily="34" charset="0"/>
              </a:rPr>
              <a:t>Adaptation Efforts have not been considered systematically</a:t>
            </a:r>
            <a:endParaRPr lang="es-MX" sz="3600" dirty="0">
              <a:solidFill>
                <a:srgbClr val="EBA900"/>
              </a:solidFill>
              <a:latin typeface="Myriad Pro" panose="020B0703030403020204" pitchFamily="34" charset="0"/>
            </a:endParaRPr>
          </a:p>
        </p:txBody>
      </p:sp>
      <p:sp>
        <p:nvSpPr>
          <p:cNvPr id="3" name="Marcador de contenido 2">
            <a:extLst>
              <a:ext uri="{FF2B5EF4-FFF2-40B4-BE49-F238E27FC236}">
                <a16:creationId xmlns:a16="http://schemas.microsoft.com/office/drawing/2014/main" id="{7935FBA2-FFFB-092C-4966-E04350B30146}"/>
              </a:ext>
            </a:extLst>
          </p:cNvPr>
          <p:cNvSpPr>
            <a:spLocks noGrp="1"/>
          </p:cNvSpPr>
          <p:nvPr>
            <p:ph idx="1"/>
          </p:nvPr>
        </p:nvSpPr>
        <p:spPr>
          <a:xfrm>
            <a:off x="1141218" y="2152115"/>
            <a:ext cx="10515600" cy="4738689"/>
          </a:xfrm>
        </p:spPr>
        <p:txBody>
          <a:bodyPr>
            <a:normAutofit fontScale="77500" lnSpcReduction="20000"/>
          </a:bodyPr>
          <a:lstStyle/>
          <a:p>
            <a:pPr algn="just">
              <a:spcAft>
                <a:spcPts val="1200"/>
              </a:spcAft>
            </a:pPr>
            <a:r>
              <a:rPr lang="en-US" sz="3900" dirty="0">
                <a:latin typeface="Myriad Pro Light" panose="020B0403030403020204" pitchFamily="34" charset="0"/>
              </a:rPr>
              <a:t>The way of life pursued in congregations makes it hard for young women to assume everyday life in a community even when they feel attracted to Religious Life.</a:t>
            </a:r>
          </a:p>
          <a:p>
            <a:pPr algn="just">
              <a:spcAft>
                <a:spcPts val="1200"/>
              </a:spcAft>
            </a:pPr>
            <a:r>
              <a:rPr lang="en-US" sz="3900" dirty="0">
                <a:latin typeface="Myriad Pro Light" panose="020B0403030403020204" pitchFamily="34" charset="0"/>
              </a:rPr>
              <a:t>Routines around personal life: eating, resting, spare time, going out of the house with friends, jobs and chores, family visiting, doing apostolic and pastoral tasks.</a:t>
            </a:r>
          </a:p>
          <a:p>
            <a:pPr algn="just">
              <a:spcAft>
                <a:spcPts val="600"/>
              </a:spcAft>
            </a:pPr>
            <a:r>
              <a:rPr lang="en-US" sz="3900" dirty="0">
                <a:latin typeface="Myriad Pro Light" panose="020B0403030403020204" pitchFamily="34" charset="0"/>
              </a:rPr>
              <a:t>Also, practices around obedience, poverty and chastity are difficult to be understood and assumed by young people.</a:t>
            </a:r>
          </a:p>
          <a:p>
            <a:pPr marL="0" indent="0" algn="just">
              <a:buNone/>
            </a:pPr>
            <a:endParaRPr lang="en-US" dirty="0">
              <a:latin typeface="Myriad Pro Light" panose="020B0403030403020204" pitchFamily="34" charset="0"/>
            </a:endParaRPr>
          </a:p>
          <a:p>
            <a:pPr marL="0" indent="0" algn="just">
              <a:buNone/>
            </a:pPr>
            <a:endParaRPr lang="en-US" dirty="0">
              <a:latin typeface="Myriad Pro Light" panose="020B0403030403020204" pitchFamily="34" charset="0"/>
            </a:endParaRPr>
          </a:p>
          <a:p>
            <a:pPr marL="0" indent="0" algn="just">
              <a:buNone/>
            </a:pPr>
            <a:endParaRPr lang="en-US" dirty="0">
              <a:latin typeface="Myriad Pro Light" panose="020B0403030403020204" pitchFamily="34" charset="0"/>
            </a:endParaRPr>
          </a:p>
          <a:p>
            <a:pPr marL="0" indent="0" algn="just">
              <a:buNone/>
            </a:pPr>
            <a:r>
              <a:rPr lang="en-US" dirty="0">
                <a:latin typeface="Myriad Pro Light" panose="020B0403030403020204" pitchFamily="34" charset="0"/>
              </a:rPr>
              <a:t>	</a:t>
            </a:r>
          </a:p>
          <a:p>
            <a:pPr algn="just"/>
            <a:endParaRPr lang="en-US" dirty="0">
              <a:latin typeface="Myriad Pro Light" panose="020B0403030403020204" pitchFamily="34" charset="0"/>
            </a:endParaRPr>
          </a:p>
        </p:txBody>
      </p:sp>
    </p:spTree>
    <p:extLst>
      <p:ext uri="{BB962C8B-B14F-4D97-AF65-F5344CB8AC3E}">
        <p14:creationId xmlns:p14="http://schemas.microsoft.com/office/powerpoint/2010/main" val="2229788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FD7AC08-6BB7-FAC8-031B-0CEDEBD75A98}"/>
              </a:ext>
            </a:extLst>
          </p:cNvPr>
          <p:cNvSpPr>
            <a:spLocks noGrp="1"/>
          </p:cNvSpPr>
          <p:nvPr>
            <p:ph type="title"/>
          </p:nvPr>
        </p:nvSpPr>
        <p:spPr/>
        <p:txBody>
          <a:bodyPr>
            <a:normAutofit/>
          </a:bodyPr>
          <a:lstStyle/>
          <a:p>
            <a:pPr algn="ctr"/>
            <a:r>
              <a:rPr lang="en-US" sz="3600" dirty="0">
                <a:solidFill>
                  <a:srgbClr val="EBA900"/>
                </a:solidFill>
                <a:latin typeface="Myriad Pro" panose="020B0703030403020204" pitchFamily="34" charset="0"/>
              </a:rPr>
              <a:t>It seems easy to blame young people of being unwilling to follow evangelical values, but…</a:t>
            </a:r>
          </a:p>
        </p:txBody>
      </p:sp>
      <p:sp>
        <p:nvSpPr>
          <p:cNvPr id="3" name="Marcador de contenido 2">
            <a:extLst>
              <a:ext uri="{FF2B5EF4-FFF2-40B4-BE49-F238E27FC236}">
                <a16:creationId xmlns:a16="http://schemas.microsoft.com/office/drawing/2014/main" id="{75702FD5-5394-E83B-17B2-745C4080CEF3}"/>
              </a:ext>
            </a:extLst>
          </p:cNvPr>
          <p:cNvSpPr>
            <a:spLocks noGrp="1"/>
          </p:cNvSpPr>
          <p:nvPr>
            <p:ph idx="1"/>
          </p:nvPr>
        </p:nvSpPr>
        <p:spPr/>
        <p:txBody>
          <a:bodyPr/>
          <a:lstStyle/>
          <a:p>
            <a:pPr marL="0" indent="0" algn="just">
              <a:lnSpc>
                <a:spcPct val="70000"/>
              </a:lnSpc>
              <a:spcAft>
                <a:spcPts val="1000"/>
              </a:spcAft>
              <a:buNone/>
            </a:pPr>
            <a:r>
              <a:rPr lang="en-US" sz="3000" dirty="0">
                <a:latin typeface="Myriad Pro Light" panose="020B0403030403020204" pitchFamily="34" charset="0"/>
              </a:rPr>
              <a:t>…religious communities hesitate to generate modifications within their formation strategies to make them understandable and bearable for younger vocations. </a:t>
            </a:r>
          </a:p>
          <a:p>
            <a:pPr marL="228600" lvl="1" algn="just">
              <a:lnSpc>
                <a:spcPct val="70000"/>
              </a:lnSpc>
              <a:spcBef>
                <a:spcPts val="1000"/>
              </a:spcBef>
              <a:spcAft>
                <a:spcPts val="600"/>
              </a:spcAft>
            </a:pPr>
            <a:r>
              <a:rPr lang="en-US" dirty="0">
                <a:latin typeface="Myriad Pro Light" panose="020B0403030403020204" pitchFamily="34" charset="0"/>
              </a:rPr>
              <a:t>Making separation periods not so strict.</a:t>
            </a:r>
          </a:p>
          <a:p>
            <a:pPr marL="228600" lvl="1" algn="just">
              <a:lnSpc>
                <a:spcPct val="70000"/>
              </a:lnSpc>
              <a:spcBef>
                <a:spcPts val="1000"/>
              </a:spcBef>
              <a:spcAft>
                <a:spcPts val="600"/>
              </a:spcAft>
            </a:pPr>
            <a:r>
              <a:rPr lang="en-US" dirty="0">
                <a:latin typeface="Myriad Pro Light" panose="020B0403030403020204" pitchFamily="34" charset="0"/>
              </a:rPr>
              <a:t>Fostering the bonds with their own families.</a:t>
            </a:r>
          </a:p>
          <a:p>
            <a:pPr marL="228600" lvl="1" algn="just">
              <a:lnSpc>
                <a:spcPct val="70000"/>
              </a:lnSpc>
              <a:spcBef>
                <a:spcPts val="1000"/>
              </a:spcBef>
              <a:spcAft>
                <a:spcPts val="600"/>
              </a:spcAft>
            </a:pPr>
            <a:r>
              <a:rPr lang="en-US" dirty="0">
                <a:latin typeface="Myriad Pro Light" panose="020B0403030403020204" pitchFamily="34" charset="0"/>
              </a:rPr>
              <a:t>Encouraging that each one finds and follows their own and personal path in community life and in the apostolic endeavor.</a:t>
            </a:r>
          </a:p>
          <a:p>
            <a:pPr marL="228600" lvl="1" algn="just">
              <a:lnSpc>
                <a:spcPct val="70000"/>
              </a:lnSpc>
              <a:spcBef>
                <a:spcPts val="1000"/>
              </a:spcBef>
              <a:spcAft>
                <a:spcPts val="600"/>
              </a:spcAft>
            </a:pPr>
            <a:r>
              <a:rPr lang="en-US" dirty="0">
                <a:latin typeface="Myriad Pro Light" panose="020B0403030403020204" pitchFamily="34" charset="0"/>
              </a:rPr>
              <a:t>Facilitating that each Sister fosters her own friendship relations in community and beyond.</a:t>
            </a:r>
          </a:p>
        </p:txBody>
      </p:sp>
    </p:spTree>
    <p:extLst>
      <p:ext uri="{BB962C8B-B14F-4D97-AF65-F5344CB8AC3E}">
        <p14:creationId xmlns:p14="http://schemas.microsoft.com/office/powerpoint/2010/main" val="19196583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D2F28B0-7B9D-F2B7-1E94-84199AC3CAF6}"/>
              </a:ext>
            </a:extLst>
          </p:cNvPr>
          <p:cNvSpPr>
            <a:spLocks noGrp="1"/>
          </p:cNvSpPr>
          <p:nvPr>
            <p:ph type="title"/>
          </p:nvPr>
        </p:nvSpPr>
        <p:spPr>
          <a:xfrm>
            <a:off x="529839" y="365125"/>
            <a:ext cx="10823961" cy="1325563"/>
          </a:xfrm>
        </p:spPr>
        <p:txBody>
          <a:bodyPr>
            <a:noAutofit/>
          </a:bodyPr>
          <a:lstStyle/>
          <a:p>
            <a:pPr algn="ctr"/>
            <a:r>
              <a:rPr lang="en-US" sz="3600" dirty="0">
                <a:solidFill>
                  <a:srgbClr val="EBA900"/>
                </a:solidFill>
                <a:latin typeface="Myriad Pro" panose="020B0703030403020204" pitchFamily="34" charset="0"/>
              </a:rPr>
              <a:t>Religious life could be offered as a life alternative for young women in Mexico and Latin America when…</a:t>
            </a:r>
          </a:p>
        </p:txBody>
      </p:sp>
      <p:sp>
        <p:nvSpPr>
          <p:cNvPr id="3" name="Marcador de contenido 2">
            <a:extLst>
              <a:ext uri="{FF2B5EF4-FFF2-40B4-BE49-F238E27FC236}">
                <a16:creationId xmlns:a16="http://schemas.microsoft.com/office/drawing/2014/main" id="{0CBF72D4-085B-528C-20A4-07C2134216C3}"/>
              </a:ext>
            </a:extLst>
          </p:cNvPr>
          <p:cNvSpPr>
            <a:spLocks noGrp="1"/>
          </p:cNvSpPr>
          <p:nvPr>
            <p:ph sz="half" idx="1"/>
          </p:nvPr>
        </p:nvSpPr>
        <p:spPr>
          <a:xfrm>
            <a:off x="675118" y="2022178"/>
            <a:ext cx="5344682" cy="4351338"/>
          </a:xfrm>
        </p:spPr>
        <p:txBody>
          <a:bodyPr>
            <a:normAutofit fontScale="92500" lnSpcReduction="20000"/>
          </a:bodyPr>
          <a:lstStyle/>
          <a:p>
            <a:pPr algn="just"/>
            <a:r>
              <a:rPr lang="en-US" dirty="0">
                <a:latin typeface="Myriad Pro Light" panose="020B0403030403020204" pitchFamily="34" charset="0"/>
              </a:rPr>
              <a:t>Congregations listen with open heart, mind and will to the voices of young candidates.</a:t>
            </a:r>
          </a:p>
          <a:p>
            <a:pPr algn="just"/>
            <a:r>
              <a:rPr lang="en-US" dirty="0">
                <a:latin typeface="Myriad Pro Light" panose="020B0403030403020204" pitchFamily="34" charset="0"/>
              </a:rPr>
              <a:t>They recognize their own blind spots and not only justify their own traditions.</a:t>
            </a:r>
          </a:p>
          <a:p>
            <a:pPr algn="just"/>
            <a:r>
              <a:rPr lang="en-US" dirty="0">
                <a:latin typeface="Myriad Pro Light" panose="020B0403030403020204" pitchFamily="34" charset="0"/>
              </a:rPr>
              <a:t>They recognize that modern lifestyle does not always lack values, but it is just another way of pursuing happiness and congruency.</a:t>
            </a:r>
          </a:p>
          <a:p>
            <a:endParaRPr lang="es-MX" dirty="0"/>
          </a:p>
        </p:txBody>
      </p:sp>
      <p:sp>
        <p:nvSpPr>
          <p:cNvPr id="4" name="Marcador de contenido 3">
            <a:extLst>
              <a:ext uri="{FF2B5EF4-FFF2-40B4-BE49-F238E27FC236}">
                <a16:creationId xmlns:a16="http://schemas.microsoft.com/office/drawing/2014/main" id="{AC970300-562D-0D1F-491E-B7D766EBC389}"/>
              </a:ext>
            </a:extLst>
          </p:cNvPr>
          <p:cNvSpPr>
            <a:spLocks noGrp="1"/>
          </p:cNvSpPr>
          <p:nvPr>
            <p:ph sz="half" idx="2"/>
          </p:nvPr>
        </p:nvSpPr>
        <p:spPr>
          <a:xfrm>
            <a:off x="6172202" y="2022178"/>
            <a:ext cx="5344680" cy="4351338"/>
          </a:xfrm>
        </p:spPr>
        <p:txBody>
          <a:bodyPr>
            <a:normAutofit fontScale="92500" lnSpcReduction="20000"/>
          </a:bodyPr>
          <a:lstStyle/>
          <a:p>
            <a:pPr algn="just">
              <a:lnSpc>
                <a:spcPct val="100000"/>
              </a:lnSpc>
            </a:pPr>
            <a:r>
              <a:rPr lang="en-US" dirty="0">
                <a:latin typeface="Myriad Pro Light" panose="020B0403030403020204" pitchFamily="34" charset="0"/>
              </a:rPr>
              <a:t>It</a:t>
            </a:r>
            <a:r>
              <a:rPr lang="es-MX" dirty="0">
                <a:latin typeface="Myriad Pro Light" panose="020B0403030403020204" pitchFamily="34" charset="0"/>
              </a:rPr>
              <a:t> </a:t>
            </a:r>
            <a:r>
              <a:rPr lang="en-US" dirty="0">
                <a:latin typeface="Myriad Pro Light" panose="020B0403030403020204" pitchFamily="34" charset="0"/>
              </a:rPr>
              <a:t>would imply a serious review of their formation strategies, assuming that:</a:t>
            </a:r>
          </a:p>
          <a:p>
            <a:pPr marL="685800" lvl="2" algn="just">
              <a:lnSpc>
                <a:spcPct val="100000"/>
              </a:lnSpc>
              <a:spcBef>
                <a:spcPts val="1000"/>
              </a:spcBef>
            </a:pPr>
            <a:r>
              <a:rPr lang="en-US" sz="2400" dirty="0">
                <a:latin typeface="Myriad Pro Light" panose="020B0403030403020204" pitchFamily="34" charset="0"/>
              </a:rPr>
              <a:t>Every Sister must find her own personal vocation within the common congregational charism.</a:t>
            </a:r>
          </a:p>
          <a:p>
            <a:pPr marL="685800" lvl="2" algn="just">
              <a:lnSpc>
                <a:spcPct val="100000"/>
              </a:lnSpc>
              <a:spcBef>
                <a:spcPts val="1000"/>
              </a:spcBef>
            </a:pPr>
            <a:r>
              <a:rPr lang="en-US" sz="2400" dirty="0">
                <a:latin typeface="Myriad Pro Light" panose="020B0403030403020204" pitchFamily="34" charset="0"/>
              </a:rPr>
              <a:t>Differentiated paths must be traced for each one in community. </a:t>
            </a:r>
          </a:p>
          <a:p>
            <a:pPr marL="685800" lvl="2" algn="just">
              <a:lnSpc>
                <a:spcPct val="100000"/>
              </a:lnSpc>
              <a:spcBef>
                <a:spcPts val="1000"/>
              </a:spcBef>
            </a:pPr>
            <a:r>
              <a:rPr lang="en-US" sz="2400" dirty="0">
                <a:latin typeface="Myriad Pro Light" panose="020B0403030403020204" pitchFamily="34" charset="0"/>
              </a:rPr>
              <a:t>If the congregational culture and practices come to be significant for the young people, it would be because of the spiritual life and joyful testimony.</a:t>
            </a:r>
          </a:p>
          <a:p>
            <a:endParaRPr lang="es-MX" dirty="0"/>
          </a:p>
        </p:txBody>
      </p:sp>
    </p:spTree>
    <p:extLst>
      <p:ext uri="{BB962C8B-B14F-4D97-AF65-F5344CB8AC3E}">
        <p14:creationId xmlns:p14="http://schemas.microsoft.com/office/powerpoint/2010/main" val="19438585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7FB7D22-160E-9EC7-D3B8-8426A0A514DE}"/>
            </a:ext>
          </a:extLst>
        </p:cNvPr>
        <p:cNvGrpSpPr/>
        <p:nvPr/>
      </p:nvGrpSpPr>
      <p:grpSpPr>
        <a:xfrm>
          <a:off x="0" y="0"/>
          <a:ext cx="0" cy="0"/>
          <a:chOff x="0" y="0"/>
          <a:chExt cx="0" cy="0"/>
        </a:xfrm>
      </p:grpSpPr>
      <p:sp>
        <p:nvSpPr>
          <p:cNvPr id="39" name="Rectangle 38">
            <a:extLst>
              <a:ext uri="{FF2B5EF4-FFF2-40B4-BE49-F238E27FC236}">
                <a16:creationId xmlns:a16="http://schemas.microsoft.com/office/drawing/2014/main" id="{05FEF452-0CC9-65FC-E732-008D79D398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81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D96B916F-71B0-460A-F1AD-9101BB7EC0FB}"/>
              </a:ext>
            </a:extLst>
          </p:cNvPr>
          <p:cNvSpPr>
            <a:spLocks noGrp="1"/>
          </p:cNvSpPr>
          <p:nvPr>
            <p:ph type="title"/>
          </p:nvPr>
        </p:nvSpPr>
        <p:spPr>
          <a:xfrm>
            <a:off x="3880430" y="583345"/>
            <a:ext cx="7160357" cy="4164820"/>
          </a:xfrm>
        </p:spPr>
        <p:txBody>
          <a:bodyPr vert="horz" lIns="91440" tIns="45720" rIns="91440" bIns="45720" rtlCol="0" anchor="t">
            <a:normAutofit/>
          </a:bodyPr>
          <a:lstStyle/>
          <a:p>
            <a:pPr algn="r"/>
            <a:r>
              <a:rPr lang="en-US" sz="8000" dirty="0">
                <a:solidFill>
                  <a:srgbClr val="FFFFFF"/>
                </a:solidFill>
              </a:rPr>
              <a:t>Generational and Cultural Differences</a:t>
            </a:r>
            <a:endParaRPr lang="en-US" sz="8000" kern="1200" dirty="0">
              <a:solidFill>
                <a:srgbClr val="FFFFFF"/>
              </a:solidFill>
              <a:latin typeface="+mj-lt"/>
              <a:ea typeface="+mj-ea"/>
              <a:cs typeface="+mj-cs"/>
            </a:endParaRPr>
          </a:p>
        </p:txBody>
      </p:sp>
      <p:sp>
        <p:nvSpPr>
          <p:cNvPr id="41" name="Graphic 13">
            <a:extLst>
              <a:ext uri="{FF2B5EF4-FFF2-40B4-BE49-F238E27FC236}">
                <a16:creationId xmlns:a16="http://schemas.microsoft.com/office/drawing/2014/main" id="{52078395-7D16-1145-5BC1-4D424DD3FC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4359" y="583345"/>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rgbClr val="FFFFFF"/>
          </a:solidFill>
          <a:ln w="60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ptos" panose="02110004020202020204"/>
              <a:ea typeface="+mn-ea"/>
              <a:cs typeface="+mn-cs"/>
            </a:endParaRPr>
          </a:p>
        </p:txBody>
      </p:sp>
      <p:sp>
        <p:nvSpPr>
          <p:cNvPr id="43" name="Graphic 12">
            <a:extLst>
              <a:ext uri="{FF2B5EF4-FFF2-40B4-BE49-F238E27FC236}">
                <a16:creationId xmlns:a16="http://schemas.microsoft.com/office/drawing/2014/main" id="{21621CA2-889B-685B-3053-F1547C8B75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33139" y="812640"/>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ptos" panose="02110004020202020204"/>
              <a:ea typeface="+mn-ea"/>
              <a:cs typeface="+mn-cs"/>
            </a:endParaRPr>
          </a:p>
        </p:txBody>
      </p:sp>
      <p:sp>
        <p:nvSpPr>
          <p:cNvPr id="45" name="Graphic 15">
            <a:extLst>
              <a:ext uri="{FF2B5EF4-FFF2-40B4-BE49-F238E27FC236}">
                <a16:creationId xmlns:a16="http://schemas.microsoft.com/office/drawing/2014/main" id="{A0EFEBCB-B779-F542-476D-EBE37EF928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8819" y="1037066"/>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rgbClr val="FFFFFF"/>
          </a:solidFill>
          <a:ln w="61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ptos" panose="02110004020202020204"/>
              <a:ea typeface="+mn-ea"/>
              <a:cs typeface="+mn-cs"/>
            </a:endParaRPr>
          </a:p>
        </p:txBody>
      </p:sp>
      <p:cxnSp>
        <p:nvCxnSpPr>
          <p:cNvPr id="47" name="Straight Connector 46">
            <a:extLst>
              <a:ext uri="{FF2B5EF4-FFF2-40B4-BE49-F238E27FC236}">
                <a16:creationId xmlns:a16="http://schemas.microsoft.com/office/drawing/2014/main" id="{FAB5AA40-1F6C-8663-127C-BE0EC58E8A1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56114" y="3503032"/>
            <a:ext cx="0" cy="3346090"/>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
        <p:nvSpPr>
          <p:cNvPr id="49" name="Graphic 22">
            <a:extLst>
              <a:ext uri="{FF2B5EF4-FFF2-40B4-BE49-F238E27FC236}">
                <a16:creationId xmlns:a16="http://schemas.microsoft.com/office/drawing/2014/main" id="{B6B36FB5-7195-ED12-A1EE-6FD14A832E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36425" y="5636680"/>
            <a:ext cx="151536" cy="151536"/>
          </a:xfrm>
          <a:custGeom>
            <a:avLst/>
            <a:gdLst>
              <a:gd name="connsiteX0" fmla="*/ 141251 w 151536"/>
              <a:gd name="connsiteY0" fmla="*/ 65483 h 151536"/>
              <a:gd name="connsiteX1" fmla="*/ 86053 w 151536"/>
              <a:gd name="connsiteY1" fmla="*/ 65483 h 151536"/>
              <a:gd name="connsiteX2" fmla="*/ 86053 w 151536"/>
              <a:gd name="connsiteY2" fmla="*/ 10285 h 151536"/>
              <a:gd name="connsiteX3" fmla="*/ 75768 w 151536"/>
              <a:gd name="connsiteY3" fmla="*/ 0 h 151536"/>
              <a:gd name="connsiteX4" fmla="*/ 65483 w 151536"/>
              <a:gd name="connsiteY4" fmla="*/ 10285 h 151536"/>
              <a:gd name="connsiteX5" fmla="*/ 65483 w 151536"/>
              <a:gd name="connsiteY5" fmla="*/ 65483 h 151536"/>
              <a:gd name="connsiteX6" fmla="*/ 10285 w 151536"/>
              <a:gd name="connsiteY6" fmla="*/ 65483 h 151536"/>
              <a:gd name="connsiteX7" fmla="*/ 0 w 151536"/>
              <a:gd name="connsiteY7" fmla="*/ 75768 h 151536"/>
              <a:gd name="connsiteX8" fmla="*/ 10285 w 151536"/>
              <a:gd name="connsiteY8" fmla="*/ 86053 h 151536"/>
              <a:gd name="connsiteX9" fmla="*/ 65483 w 151536"/>
              <a:gd name="connsiteY9" fmla="*/ 86053 h 151536"/>
              <a:gd name="connsiteX10" fmla="*/ 65483 w 151536"/>
              <a:gd name="connsiteY10" fmla="*/ 141251 h 151536"/>
              <a:gd name="connsiteX11" fmla="*/ 75768 w 151536"/>
              <a:gd name="connsiteY11" fmla="*/ 151536 h 151536"/>
              <a:gd name="connsiteX12" fmla="*/ 86053 w 151536"/>
              <a:gd name="connsiteY12" fmla="*/ 141251 h 151536"/>
              <a:gd name="connsiteX13" fmla="*/ 86053 w 151536"/>
              <a:gd name="connsiteY13" fmla="*/ 86053 h 151536"/>
              <a:gd name="connsiteX14" fmla="*/ 141251 w 151536"/>
              <a:gd name="connsiteY14" fmla="*/ 86053 h 151536"/>
              <a:gd name="connsiteX15" fmla="*/ 151536 w 151536"/>
              <a:gd name="connsiteY15" fmla="*/ 75768 h 151536"/>
              <a:gd name="connsiteX16" fmla="*/ 141251 w 151536"/>
              <a:gd name="connsiteY16" fmla="*/ 65483 h 151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1536" h="151536">
                <a:moveTo>
                  <a:pt x="141251" y="65483"/>
                </a:moveTo>
                <a:lnTo>
                  <a:pt x="86053" y="65483"/>
                </a:lnTo>
                <a:lnTo>
                  <a:pt x="86053" y="10285"/>
                </a:lnTo>
                <a:cubicBezTo>
                  <a:pt x="86053" y="4605"/>
                  <a:pt x="81448" y="0"/>
                  <a:pt x="75768" y="0"/>
                </a:cubicBezTo>
                <a:cubicBezTo>
                  <a:pt x="70088" y="0"/>
                  <a:pt x="65483" y="4605"/>
                  <a:pt x="65483" y="10285"/>
                </a:cubicBezTo>
                <a:lnTo>
                  <a:pt x="65483" y="65483"/>
                </a:lnTo>
                <a:lnTo>
                  <a:pt x="10285" y="65483"/>
                </a:lnTo>
                <a:cubicBezTo>
                  <a:pt x="4605" y="65483"/>
                  <a:pt x="0" y="70088"/>
                  <a:pt x="0" y="75768"/>
                </a:cubicBezTo>
                <a:cubicBezTo>
                  <a:pt x="0" y="81448"/>
                  <a:pt x="4605" y="86053"/>
                  <a:pt x="10285" y="86053"/>
                </a:cubicBezTo>
                <a:lnTo>
                  <a:pt x="65483" y="86053"/>
                </a:lnTo>
                <a:lnTo>
                  <a:pt x="65483" y="141251"/>
                </a:lnTo>
                <a:cubicBezTo>
                  <a:pt x="65483" y="146931"/>
                  <a:pt x="70088" y="151536"/>
                  <a:pt x="75768" y="151536"/>
                </a:cubicBezTo>
                <a:cubicBezTo>
                  <a:pt x="81448" y="151536"/>
                  <a:pt x="86053" y="146931"/>
                  <a:pt x="86053" y="141251"/>
                </a:cubicBezTo>
                <a:lnTo>
                  <a:pt x="86053" y="86053"/>
                </a:lnTo>
                <a:lnTo>
                  <a:pt x="141251" y="86053"/>
                </a:lnTo>
                <a:cubicBezTo>
                  <a:pt x="146931" y="86053"/>
                  <a:pt x="151536" y="81448"/>
                  <a:pt x="151536" y="75768"/>
                </a:cubicBezTo>
                <a:cubicBezTo>
                  <a:pt x="151536" y="70088"/>
                  <a:pt x="146931" y="65483"/>
                  <a:pt x="141251" y="65483"/>
                </a:cubicBezTo>
                <a:close/>
              </a:path>
            </a:pathLst>
          </a:custGeom>
          <a:solidFill>
            <a:srgbClr val="FFFFFF"/>
          </a:solidFill>
          <a:ln w="64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ptos" panose="02110004020202020204"/>
              <a:ea typeface="+mn-ea"/>
              <a:cs typeface="+mn-cs"/>
            </a:endParaRPr>
          </a:p>
        </p:txBody>
      </p:sp>
      <p:sp>
        <p:nvSpPr>
          <p:cNvPr id="51" name="Graphic 23">
            <a:extLst>
              <a:ext uri="{FF2B5EF4-FFF2-40B4-BE49-F238E27FC236}">
                <a16:creationId xmlns:a16="http://schemas.microsoft.com/office/drawing/2014/main" id="{3C5A1F1A-5379-74C8-58FA-9AACA153BF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45175" y="6096759"/>
            <a:ext cx="108625" cy="108625"/>
          </a:xfrm>
          <a:custGeom>
            <a:avLst/>
            <a:gdLst>
              <a:gd name="connsiteX0" fmla="*/ 54313 w 108625"/>
              <a:gd name="connsiteY0" fmla="*/ 16053 h 108625"/>
              <a:gd name="connsiteX1" fmla="*/ 92572 w 108625"/>
              <a:gd name="connsiteY1" fmla="*/ 54313 h 108625"/>
              <a:gd name="connsiteX2" fmla="*/ 54313 w 108625"/>
              <a:gd name="connsiteY2" fmla="*/ 92572 h 108625"/>
              <a:gd name="connsiteX3" fmla="*/ 16053 w 108625"/>
              <a:gd name="connsiteY3" fmla="*/ 54313 h 108625"/>
              <a:gd name="connsiteX4" fmla="*/ 54313 w 108625"/>
              <a:gd name="connsiteY4" fmla="*/ 16053 h 108625"/>
              <a:gd name="connsiteX5" fmla="*/ 54313 w 108625"/>
              <a:gd name="connsiteY5" fmla="*/ 0 h 108625"/>
              <a:gd name="connsiteX6" fmla="*/ 0 w 108625"/>
              <a:gd name="connsiteY6" fmla="*/ 54313 h 108625"/>
              <a:gd name="connsiteX7" fmla="*/ 54313 w 108625"/>
              <a:gd name="connsiteY7" fmla="*/ 108625 h 108625"/>
              <a:gd name="connsiteX8" fmla="*/ 108625 w 108625"/>
              <a:gd name="connsiteY8" fmla="*/ 54313 h 108625"/>
              <a:gd name="connsiteX9" fmla="*/ 54313 w 108625"/>
              <a:gd name="connsiteY9" fmla="*/ 0 h 10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625" h="108625">
                <a:moveTo>
                  <a:pt x="54313" y="16053"/>
                </a:moveTo>
                <a:cubicBezTo>
                  <a:pt x="75442" y="16053"/>
                  <a:pt x="92572" y="33182"/>
                  <a:pt x="92572" y="54313"/>
                </a:cubicBezTo>
                <a:cubicBezTo>
                  <a:pt x="92572" y="75442"/>
                  <a:pt x="75442" y="92572"/>
                  <a:pt x="54313" y="92572"/>
                </a:cubicBezTo>
                <a:cubicBezTo>
                  <a:pt x="33182" y="92572"/>
                  <a:pt x="16053" y="75442"/>
                  <a:pt x="16053" y="54313"/>
                </a:cubicBezTo>
                <a:cubicBezTo>
                  <a:pt x="16074" y="33191"/>
                  <a:pt x="33191" y="16074"/>
                  <a:pt x="54313" y="16053"/>
                </a:cubicBezTo>
                <a:moveTo>
                  <a:pt x="54313" y="0"/>
                </a:moveTo>
                <a:cubicBezTo>
                  <a:pt x="24317" y="0"/>
                  <a:pt x="0" y="24317"/>
                  <a:pt x="0" y="54313"/>
                </a:cubicBezTo>
                <a:cubicBezTo>
                  <a:pt x="0" y="84309"/>
                  <a:pt x="24317" y="108625"/>
                  <a:pt x="54313" y="108625"/>
                </a:cubicBezTo>
                <a:cubicBezTo>
                  <a:pt x="84309" y="108625"/>
                  <a:pt x="108625" y="84309"/>
                  <a:pt x="108625" y="54313"/>
                </a:cubicBezTo>
                <a:cubicBezTo>
                  <a:pt x="108625" y="24317"/>
                  <a:pt x="84309" y="0"/>
                  <a:pt x="54313" y="0"/>
                </a:cubicBezTo>
                <a:close/>
              </a:path>
            </a:pathLst>
          </a:custGeom>
          <a:solidFill>
            <a:srgbClr val="FFFFFF"/>
          </a:solidFill>
          <a:ln w="51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ptos" panose="02110004020202020204"/>
              <a:ea typeface="+mn-ea"/>
              <a:cs typeface="+mn-cs"/>
            </a:endParaRPr>
          </a:p>
        </p:txBody>
      </p:sp>
      <p:sp>
        <p:nvSpPr>
          <p:cNvPr id="53" name="Graphic 21">
            <a:extLst>
              <a:ext uri="{FF2B5EF4-FFF2-40B4-BE49-F238E27FC236}">
                <a16:creationId xmlns:a16="http://schemas.microsoft.com/office/drawing/2014/main" id="{1FF01BD3-4C52-C24A-E3F4-6D5E76EB00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54288" y="6238029"/>
            <a:ext cx="95759" cy="95759"/>
          </a:xfrm>
          <a:custGeom>
            <a:avLst/>
            <a:gdLst>
              <a:gd name="connsiteX0" fmla="*/ 95759 w 95759"/>
              <a:gd name="connsiteY0" fmla="*/ 47880 h 95759"/>
              <a:gd name="connsiteX1" fmla="*/ 47880 w 95759"/>
              <a:gd name="connsiteY1" fmla="*/ 95759 h 95759"/>
              <a:gd name="connsiteX2" fmla="*/ 0 w 95759"/>
              <a:gd name="connsiteY2" fmla="*/ 47880 h 95759"/>
              <a:gd name="connsiteX3" fmla="*/ 47880 w 95759"/>
              <a:gd name="connsiteY3" fmla="*/ 0 h 95759"/>
              <a:gd name="connsiteX4" fmla="*/ 95759 w 95759"/>
              <a:gd name="connsiteY4" fmla="*/ 47880 h 95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759" h="95759">
                <a:moveTo>
                  <a:pt x="95759" y="47880"/>
                </a:moveTo>
                <a:cubicBezTo>
                  <a:pt x="95759" y="74323"/>
                  <a:pt x="74323" y="95759"/>
                  <a:pt x="47880" y="95759"/>
                </a:cubicBezTo>
                <a:cubicBezTo>
                  <a:pt x="21436" y="95759"/>
                  <a:pt x="0" y="74323"/>
                  <a:pt x="0" y="47880"/>
                </a:cubicBezTo>
                <a:cubicBezTo>
                  <a:pt x="0" y="21436"/>
                  <a:pt x="21436" y="0"/>
                  <a:pt x="47880" y="0"/>
                </a:cubicBezTo>
                <a:cubicBezTo>
                  <a:pt x="74323" y="0"/>
                  <a:pt x="95759" y="21436"/>
                  <a:pt x="95759" y="47880"/>
                </a:cubicBezTo>
                <a:close/>
              </a:path>
            </a:pathLst>
          </a:custGeom>
          <a:solidFill>
            <a:srgbClr val="FFFFFF"/>
          </a:solidFill>
          <a:ln w="46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ptos" panose="02110004020202020204"/>
              <a:ea typeface="+mn-ea"/>
              <a:cs typeface="+mn-cs"/>
            </a:endParaRPr>
          </a:p>
        </p:txBody>
      </p:sp>
    </p:spTree>
    <p:extLst>
      <p:ext uri="{BB962C8B-B14F-4D97-AF65-F5344CB8AC3E}">
        <p14:creationId xmlns:p14="http://schemas.microsoft.com/office/powerpoint/2010/main" val="1998852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1C799903-48D5-4A31-A1A2-541072D977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Freeform: Shape 7">
            <a:extLst>
              <a:ext uri="{FF2B5EF4-FFF2-40B4-BE49-F238E27FC236}">
                <a16:creationId xmlns:a16="http://schemas.microsoft.com/office/drawing/2014/main" id="{8EFFF109-FC58-4FD3-BE05-9775A1310F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rgbClr val="E6E6E6"/>
            </a:solidFill>
          </a:ln>
          <a:effectLst>
            <a:outerShdw blurRad="508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9" name="Freeform: Shape 8">
            <a:extLst>
              <a:ext uri="{FF2B5EF4-FFF2-40B4-BE49-F238E27FC236}">
                <a16:creationId xmlns:a16="http://schemas.microsoft.com/office/drawing/2014/main" id="{E1B96AD6-92A9-4273-A62B-96A1C3E0BA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459C76CC-9A75-4499-171F-D65CFAEBE316}"/>
              </a:ext>
            </a:extLst>
          </p:cNvPr>
          <p:cNvSpPr>
            <a:spLocks noGrp="1"/>
          </p:cNvSpPr>
          <p:nvPr>
            <p:ph type="title"/>
          </p:nvPr>
        </p:nvSpPr>
        <p:spPr>
          <a:xfrm>
            <a:off x="621792" y="1161288"/>
            <a:ext cx="3602736" cy="4526280"/>
          </a:xfrm>
        </p:spPr>
        <p:txBody>
          <a:bodyPr>
            <a:normAutofit/>
          </a:bodyPr>
          <a:lstStyle/>
          <a:p>
            <a:r>
              <a:rPr lang="en-US" sz="4000" b="1"/>
              <a:t>Similarities Across Countries</a:t>
            </a:r>
          </a:p>
        </p:txBody>
      </p:sp>
      <p:sp>
        <p:nvSpPr>
          <p:cNvPr id="11" name="Rectangle 10">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102049"/>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5" name="Content Placeholder 4">
            <a:extLst>
              <a:ext uri="{FF2B5EF4-FFF2-40B4-BE49-F238E27FC236}">
                <a16:creationId xmlns:a16="http://schemas.microsoft.com/office/drawing/2014/main" id="{27ECBFBE-F325-F82A-9BF9-226602A4735C}"/>
              </a:ext>
            </a:extLst>
          </p:cNvPr>
          <p:cNvSpPr>
            <a:spLocks noGrp="1"/>
          </p:cNvSpPr>
          <p:nvPr>
            <p:ph idx="1"/>
          </p:nvPr>
        </p:nvSpPr>
        <p:spPr>
          <a:xfrm>
            <a:off x="5434149" y="932688"/>
            <a:ext cx="5916603" cy="4992624"/>
          </a:xfrm>
        </p:spPr>
        <p:txBody>
          <a:bodyPr anchor="ctr">
            <a:normAutofit/>
          </a:bodyPr>
          <a:lstStyle/>
          <a:p>
            <a:pPr marL="0" indent="0">
              <a:buNone/>
            </a:pPr>
            <a:r>
              <a:rPr lang="en-US" sz="2000" b="1"/>
              <a:t>Reasons for Entering Religious Life</a:t>
            </a:r>
          </a:p>
          <a:p>
            <a:pPr marL="548640"/>
            <a:r>
              <a:rPr lang="en-US" sz="2000"/>
              <a:t>Called by God, desiring Prayer, spiritual growth</a:t>
            </a:r>
          </a:p>
          <a:p>
            <a:pPr marL="548640"/>
            <a:r>
              <a:rPr lang="en-US" sz="2000"/>
              <a:t>Attracted by community living, prayer</a:t>
            </a:r>
          </a:p>
          <a:p>
            <a:pPr marL="0" indent="0">
              <a:buNone/>
            </a:pPr>
            <a:endParaRPr lang="en-US" sz="2000"/>
          </a:p>
          <a:p>
            <a:pPr marL="0" indent="0">
              <a:buNone/>
            </a:pPr>
            <a:r>
              <a:rPr lang="en-US" sz="2000" b="1"/>
              <a:t>Difficulties and challenges</a:t>
            </a:r>
          </a:p>
          <a:p>
            <a:pPr marL="548640"/>
            <a:r>
              <a:rPr lang="en-US" sz="2000"/>
              <a:t>Obedience, surrendering one’s will</a:t>
            </a:r>
          </a:p>
          <a:p>
            <a:pPr marL="548640"/>
            <a:r>
              <a:rPr lang="en-US" sz="2000"/>
              <a:t>Community living</a:t>
            </a:r>
          </a:p>
        </p:txBody>
      </p:sp>
    </p:spTree>
    <p:extLst>
      <p:ext uri="{BB962C8B-B14F-4D97-AF65-F5344CB8AC3E}">
        <p14:creationId xmlns:p14="http://schemas.microsoft.com/office/powerpoint/2010/main" val="30390234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CED4D40-4B67-4331-AC48-79B82B4A47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90E46BAF-3BF0-9A8C-9BA7-22EF41A87807}"/>
              </a:ext>
            </a:extLst>
          </p:cNvPr>
          <p:cNvSpPr>
            <a:spLocks noGrp="1"/>
          </p:cNvSpPr>
          <p:nvPr>
            <p:ph type="title"/>
          </p:nvPr>
        </p:nvSpPr>
        <p:spPr>
          <a:xfrm>
            <a:off x="638881" y="417576"/>
            <a:ext cx="10909640" cy="1249394"/>
          </a:xfrm>
        </p:spPr>
        <p:txBody>
          <a:bodyPr vert="horz" lIns="91440" tIns="45720" rIns="91440" bIns="45720" rtlCol="0" anchor="ctr">
            <a:normAutofit/>
          </a:bodyPr>
          <a:lstStyle/>
          <a:p>
            <a:pPr algn="ctr"/>
            <a:r>
              <a:rPr lang="en-US" sz="4100" kern="1200">
                <a:solidFill>
                  <a:schemeClr val="tx1"/>
                </a:solidFill>
                <a:effectLst/>
                <a:latin typeface="+mj-lt"/>
                <a:ea typeface="+mj-ea"/>
                <a:cs typeface="+mj-cs"/>
              </a:rPr>
              <a:t>Experiences of Newer Members Before Entering Religious Life</a:t>
            </a:r>
            <a:endParaRPr lang="en-US" sz="4100" kern="1200">
              <a:solidFill>
                <a:schemeClr val="tx1"/>
              </a:solidFill>
              <a:latin typeface="+mj-lt"/>
              <a:ea typeface="+mj-ea"/>
              <a:cs typeface="+mj-cs"/>
            </a:endParaRPr>
          </a:p>
        </p:txBody>
      </p:sp>
      <p:sp>
        <p:nvSpPr>
          <p:cNvPr id="10" name="sketch line">
            <a:extLst>
              <a:ext uri="{FF2B5EF4-FFF2-40B4-BE49-F238E27FC236}">
                <a16:creationId xmlns:a16="http://schemas.microsoft.com/office/drawing/2014/main" id="{670CEDEF-4F34-412E-84EE-329C1E936A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7702" y="1733454"/>
            <a:ext cx="4572000" cy="18288"/>
          </a:xfrm>
          <a:custGeom>
            <a:avLst/>
            <a:gdLst>
              <a:gd name="connsiteX0" fmla="*/ 0 w 4572000"/>
              <a:gd name="connsiteY0" fmla="*/ 0 h 18288"/>
              <a:gd name="connsiteX1" fmla="*/ 515983 w 4572000"/>
              <a:gd name="connsiteY1" fmla="*/ 0 h 18288"/>
              <a:gd name="connsiteX2" fmla="*/ 1031966 w 4572000"/>
              <a:gd name="connsiteY2" fmla="*/ 0 h 18288"/>
              <a:gd name="connsiteX3" fmla="*/ 1639389 w 4572000"/>
              <a:gd name="connsiteY3" fmla="*/ 0 h 18288"/>
              <a:gd name="connsiteX4" fmla="*/ 2383971 w 4572000"/>
              <a:gd name="connsiteY4" fmla="*/ 0 h 18288"/>
              <a:gd name="connsiteX5" fmla="*/ 2945674 w 4572000"/>
              <a:gd name="connsiteY5" fmla="*/ 0 h 18288"/>
              <a:gd name="connsiteX6" fmla="*/ 3507377 w 4572000"/>
              <a:gd name="connsiteY6" fmla="*/ 0 h 18288"/>
              <a:gd name="connsiteX7" fmla="*/ 4572000 w 4572000"/>
              <a:gd name="connsiteY7" fmla="*/ 0 h 18288"/>
              <a:gd name="connsiteX8" fmla="*/ 4572000 w 4572000"/>
              <a:gd name="connsiteY8" fmla="*/ 18288 h 18288"/>
              <a:gd name="connsiteX9" fmla="*/ 3873137 w 4572000"/>
              <a:gd name="connsiteY9" fmla="*/ 18288 h 18288"/>
              <a:gd name="connsiteX10" fmla="*/ 3311434 w 4572000"/>
              <a:gd name="connsiteY10" fmla="*/ 18288 h 18288"/>
              <a:gd name="connsiteX11" fmla="*/ 2749731 w 4572000"/>
              <a:gd name="connsiteY11" fmla="*/ 18288 h 18288"/>
              <a:gd name="connsiteX12" fmla="*/ 2050869 w 4572000"/>
              <a:gd name="connsiteY12" fmla="*/ 18288 h 18288"/>
              <a:gd name="connsiteX13" fmla="*/ 1306286 w 4572000"/>
              <a:gd name="connsiteY13" fmla="*/ 18288 h 18288"/>
              <a:gd name="connsiteX14" fmla="*/ 790303 w 4572000"/>
              <a:gd name="connsiteY14" fmla="*/ 18288 h 18288"/>
              <a:gd name="connsiteX15" fmla="*/ 0 w 4572000"/>
              <a:gd name="connsiteY15" fmla="*/ 18288 h 18288"/>
              <a:gd name="connsiteX16" fmla="*/ 0 w 457200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0" h="18288" fill="none" extrusionOk="0">
                <a:moveTo>
                  <a:pt x="0" y="0"/>
                </a:moveTo>
                <a:cubicBezTo>
                  <a:pt x="105156" y="-20963"/>
                  <a:pt x="340432" y="822"/>
                  <a:pt x="515983" y="0"/>
                </a:cubicBezTo>
                <a:cubicBezTo>
                  <a:pt x="691534" y="-822"/>
                  <a:pt x="850679" y="16479"/>
                  <a:pt x="1031966" y="0"/>
                </a:cubicBezTo>
                <a:cubicBezTo>
                  <a:pt x="1213253" y="-16479"/>
                  <a:pt x="1443646" y="-18730"/>
                  <a:pt x="1639389" y="0"/>
                </a:cubicBezTo>
                <a:cubicBezTo>
                  <a:pt x="1835132" y="18730"/>
                  <a:pt x="2159975" y="18531"/>
                  <a:pt x="2383971" y="0"/>
                </a:cubicBezTo>
                <a:cubicBezTo>
                  <a:pt x="2607967" y="-18531"/>
                  <a:pt x="2719096" y="-12030"/>
                  <a:pt x="2945674" y="0"/>
                </a:cubicBezTo>
                <a:cubicBezTo>
                  <a:pt x="3172252" y="12030"/>
                  <a:pt x="3269167" y="27666"/>
                  <a:pt x="3507377" y="0"/>
                </a:cubicBezTo>
                <a:cubicBezTo>
                  <a:pt x="3745587" y="-27666"/>
                  <a:pt x="4116741" y="18705"/>
                  <a:pt x="4572000" y="0"/>
                </a:cubicBezTo>
                <a:cubicBezTo>
                  <a:pt x="4572895" y="8974"/>
                  <a:pt x="4571454" y="9359"/>
                  <a:pt x="4572000" y="18288"/>
                </a:cubicBezTo>
                <a:cubicBezTo>
                  <a:pt x="4374698" y="3942"/>
                  <a:pt x="4098874" y="-11042"/>
                  <a:pt x="3873137" y="18288"/>
                </a:cubicBezTo>
                <a:cubicBezTo>
                  <a:pt x="3647400" y="47618"/>
                  <a:pt x="3517055" y="5421"/>
                  <a:pt x="3311434" y="18288"/>
                </a:cubicBezTo>
                <a:cubicBezTo>
                  <a:pt x="3105813" y="31155"/>
                  <a:pt x="3025168" y="17856"/>
                  <a:pt x="2749731" y="18288"/>
                </a:cubicBezTo>
                <a:cubicBezTo>
                  <a:pt x="2474294" y="18720"/>
                  <a:pt x="2291766" y="-14168"/>
                  <a:pt x="2050869" y="18288"/>
                </a:cubicBezTo>
                <a:cubicBezTo>
                  <a:pt x="1809972" y="50744"/>
                  <a:pt x="1540276" y="46798"/>
                  <a:pt x="1306286" y="18288"/>
                </a:cubicBezTo>
                <a:cubicBezTo>
                  <a:pt x="1072296" y="-10222"/>
                  <a:pt x="972445" y="19645"/>
                  <a:pt x="790303" y="18288"/>
                </a:cubicBezTo>
                <a:cubicBezTo>
                  <a:pt x="608161" y="16931"/>
                  <a:pt x="200981" y="8241"/>
                  <a:pt x="0" y="18288"/>
                </a:cubicBezTo>
                <a:cubicBezTo>
                  <a:pt x="-229" y="14222"/>
                  <a:pt x="509" y="5816"/>
                  <a:pt x="0" y="0"/>
                </a:cubicBezTo>
                <a:close/>
              </a:path>
              <a:path w="4572000" h="18288" stroke="0" extrusionOk="0">
                <a:moveTo>
                  <a:pt x="0" y="0"/>
                </a:moveTo>
                <a:cubicBezTo>
                  <a:pt x="143285" y="-9565"/>
                  <a:pt x="327959" y="-11498"/>
                  <a:pt x="561703" y="0"/>
                </a:cubicBezTo>
                <a:cubicBezTo>
                  <a:pt x="795447" y="11498"/>
                  <a:pt x="838260" y="18255"/>
                  <a:pt x="1077686" y="0"/>
                </a:cubicBezTo>
                <a:cubicBezTo>
                  <a:pt x="1317112" y="-18255"/>
                  <a:pt x="1437472" y="23514"/>
                  <a:pt x="1639389" y="0"/>
                </a:cubicBezTo>
                <a:cubicBezTo>
                  <a:pt x="1841306" y="-23514"/>
                  <a:pt x="2037142" y="-12551"/>
                  <a:pt x="2292531" y="0"/>
                </a:cubicBezTo>
                <a:cubicBezTo>
                  <a:pt x="2547920" y="12551"/>
                  <a:pt x="2810436" y="-20352"/>
                  <a:pt x="2991394" y="0"/>
                </a:cubicBezTo>
                <a:cubicBezTo>
                  <a:pt x="3172352" y="20352"/>
                  <a:pt x="3530025" y="-13347"/>
                  <a:pt x="3735977" y="0"/>
                </a:cubicBezTo>
                <a:cubicBezTo>
                  <a:pt x="3941929" y="13347"/>
                  <a:pt x="4161497" y="34086"/>
                  <a:pt x="4572000" y="0"/>
                </a:cubicBezTo>
                <a:cubicBezTo>
                  <a:pt x="4571545" y="6162"/>
                  <a:pt x="4571903" y="11775"/>
                  <a:pt x="4572000" y="18288"/>
                </a:cubicBezTo>
                <a:cubicBezTo>
                  <a:pt x="4228040" y="36490"/>
                  <a:pt x="4199736" y="42557"/>
                  <a:pt x="3873137" y="18288"/>
                </a:cubicBezTo>
                <a:cubicBezTo>
                  <a:pt x="3546538" y="-5981"/>
                  <a:pt x="3472124" y="16809"/>
                  <a:pt x="3128554" y="18288"/>
                </a:cubicBezTo>
                <a:cubicBezTo>
                  <a:pt x="2784984" y="19767"/>
                  <a:pt x="2735896" y="-17781"/>
                  <a:pt x="2383971" y="18288"/>
                </a:cubicBezTo>
                <a:cubicBezTo>
                  <a:pt x="2032046" y="54357"/>
                  <a:pt x="2019324" y="2920"/>
                  <a:pt x="1867989" y="18288"/>
                </a:cubicBezTo>
                <a:cubicBezTo>
                  <a:pt x="1716654" y="33656"/>
                  <a:pt x="1418675" y="32575"/>
                  <a:pt x="1169126" y="18288"/>
                </a:cubicBezTo>
                <a:cubicBezTo>
                  <a:pt x="919577" y="4001"/>
                  <a:pt x="798537" y="16165"/>
                  <a:pt x="561703" y="18288"/>
                </a:cubicBezTo>
                <a:cubicBezTo>
                  <a:pt x="324869" y="20411"/>
                  <a:pt x="221395" y="-912"/>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Table 1">
            <a:extLst>
              <a:ext uri="{FF2B5EF4-FFF2-40B4-BE49-F238E27FC236}">
                <a16:creationId xmlns:a16="http://schemas.microsoft.com/office/drawing/2014/main" id="{30B8376B-BC0B-2C8D-B178-D33CAB714F9C}"/>
              </a:ext>
            </a:extLst>
          </p:cNvPr>
          <p:cNvGraphicFramePr>
            <a:graphicFrameLocks noGrp="1"/>
          </p:cNvGraphicFramePr>
          <p:nvPr>
            <p:extLst>
              <p:ext uri="{D42A27DB-BD31-4B8C-83A1-F6EECF244321}">
                <p14:modId xmlns:p14="http://schemas.microsoft.com/office/powerpoint/2010/main" val="2175191014"/>
              </p:ext>
            </p:extLst>
          </p:nvPr>
        </p:nvGraphicFramePr>
        <p:xfrm>
          <a:off x="862213" y="2633472"/>
          <a:ext cx="10464527" cy="3586362"/>
        </p:xfrm>
        <a:graphic>
          <a:graphicData uri="http://schemas.openxmlformats.org/drawingml/2006/table">
            <a:tbl>
              <a:tblPr firstRow="1" firstCol="1" bandRow="1">
                <a:noFill/>
                <a:tableStyleId>{5C22544A-7EE6-4342-B048-85BDC9FD1C3A}</a:tableStyleId>
              </a:tblPr>
              <a:tblGrid>
                <a:gridCol w="4943562">
                  <a:extLst>
                    <a:ext uri="{9D8B030D-6E8A-4147-A177-3AD203B41FA5}">
                      <a16:colId xmlns:a16="http://schemas.microsoft.com/office/drawing/2014/main" val="44886612"/>
                    </a:ext>
                  </a:extLst>
                </a:gridCol>
                <a:gridCol w="1104193">
                  <a:extLst>
                    <a:ext uri="{9D8B030D-6E8A-4147-A177-3AD203B41FA5}">
                      <a16:colId xmlns:a16="http://schemas.microsoft.com/office/drawing/2014/main" val="2950035020"/>
                    </a:ext>
                  </a:extLst>
                </a:gridCol>
                <a:gridCol w="1104193">
                  <a:extLst>
                    <a:ext uri="{9D8B030D-6E8A-4147-A177-3AD203B41FA5}">
                      <a16:colId xmlns:a16="http://schemas.microsoft.com/office/drawing/2014/main" val="2136495521"/>
                    </a:ext>
                  </a:extLst>
                </a:gridCol>
                <a:gridCol w="1104193">
                  <a:extLst>
                    <a:ext uri="{9D8B030D-6E8A-4147-A177-3AD203B41FA5}">
                      <a16:colId xmlns:a16="http://schemas.microsoft.com/office/drawing/2014/main" val="3139730279"/>
                    </a:ext>
                  </a:extLst>
                </a:gridCol>
                <a:gridCol w="1104193">
                  <a:extLst>
                    <a:ext uri="{9D8B030D-6E8A-4147-A177-3AD203B41FA5}">
                      <a16:colId xmlns:a16="http://schemas.microsoft.com/office/drawing/2014/main" val="84968136"/>
                    </a:ext>
                  </a:extLst>
                </a:gridCol>
                <a:gridCol w="1104193">
                  <a:extLst>
                    <a:ext uri="{9D8B030D-6E8A-4147-A177-3AD203B41FA5}">
                      <a16:colId xmlns:a16="http://schemas.microsoft.com/office/drawing/2014/main" val="3648959350"/>
                    </a:ext>
                  </a:extLst>
                </a:gridCol>
              </a:tblGrid>
              <a:tr h="410613">
                <a:tc>
                  <a:txBody>
                    <a:bodyPr/>
                    <a:lstStyle/>
                    <a:p>
                      <a:pPr>
                        <a:lnSpc>
                          <a:spcPct val="107000"/>
                        </a:lnSpc>
                      </a:pPr>
                      <a:endParaRPr lang="en-US" sz="1500" b="1" cap="none" spc="0">
                        <a:solidFill>
                          <a:schemeClr val="tx1"/>
                        </a:solidFill>
                        <a:effectLst/>
                        <a:latin typeface="Calibri" panose="020F0502020204030204" pitchFamily="34" charset="0"/>
                        <a:cs typeface="Times New Roman" panose="02020603050405020304" pitchFamily="18" charset="0"/>
                      </a:endParaRPr>
                    </a:p>
                  </a:txBody>
                  <a:tcPr marL="59769" marR="64038" marT="17077" marB="128075" anchor="b">
                    <a:lnL w="12700" cmpd="sng">
                      <a:noFill/>
                    </a:lnL>
                    <a:lnR w="12700" cmpd="sng">
                      <a:noFill/>
                    </a:lnR>
                    <a:lnT w="9525" cap="flat" cmpd="sng" algn="ctr">
                      <a:noFill/>
                      <a:prstDash val="solid"/>
                    </a:lnT>
                    <a:lnB w="38100" cmpd="sng">
                      <a:noFill/>
                    </a:lnB>
                    <a:noFill/>
                  </a:tcPr>
                </a:tc>
                <a:tc>
                  <a:txBody>
                    <a:bodyPr/>
                    <a:lstStyle/>
                    <a:p>
                      <a:pPr marL="0" marR="0">
                        <a:lnSpc>
                          <a:spcPct val="107000"/>
                        </a:lnSpc>
                        <a:spcBef>
                          <a:spcPts val="0"/>
                        </a:spcBef>
                        <a:spcAft>
                          <a:spcPts val="0"/>
                        </a:spcAft>
                      </a:pPr>
                      <a:r>
                        <a:rPr lang="en-US" sz="1500" b="1" cap="none" spc="0">
                          <a:solidFill>
                            <a:schemeClr val="tx1"/>
                          </a:solidFill>
                          <a:effectLst/>
                        </a:rPr>
                        <a:t>2009 USA</a:t>
                      </a:r>
                      <a:endParaRPr lang="en-US" sz="1500" b="1"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769" marR="64038" marT="17077" marB="128075" anchor="b">
                    <a:lnL w="12700" cmpd="sng">
                      <a:noFill/>
                    </a:lnL>
                    <a:lnR w="12700" cmpd="sng">
                      <a:noFill/>
                    </a:lnR>
                    <a:lnT w="9525" cap="flat" cmpd="sng" algn="ctr">
                      <a:noFill/>
                      <a:prstDash val="solid"/>
                    </a:lnT>
                    <a:lnB w="38100" cmpd="sng">
                      <a:noFill/>
                    </a:lnB>
                    <a:noFill/>
                  </a:tcPr>
                </a:tc>
                <a:tc>
                  <a:txBody>
                    <a:bodyPr/>
                    <a:lstStyle/>
                    <a:p>
                      <a:pPr marL="0" marR="0">
                        <a:lnSpc>
                          <a:spcPct val="107000"/>
                        </a:lnSpc>
                        <a:spcBef>
                          <a:spcPts val="0"/>
                        </a:spcBef>
                        <a:spcAft>
                          <a:spcPts val="0"/>
                        </a:spcAft>
                      </a:pPr>
                      <a:r>
                        <a:rPr lang="en-US" sz="1500" b="1" cap="none" spc="0">
                          <a:solidFill>
                            <a:schemeClr val="tx1"/>
                          </a:solidFill>
                          <a:effectLst/>
                        </a:rPr>
                        <a:t>2015 FRA</a:t>
                      </a:r>
                      <a:endParaRPr lang="en-US" sz="1500" b="1"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769" marR="64038" marT="17077" marB="128075" anchor="b">
                    <a:lnL w="12700" cmpd="sng">
                      <a:noFill/>
                    </a:lnL>
                    <a:lnR w="12700" cmpd="sng">
                      <a:noFill/>
                    </a:lnR>
                    <a:lnT w="9525" cap="flat" cmpd="sng" algn="ctr">
                      <a:noFill/>
                      <a:prstDash val="solid"/>
                    </a:lnT>
                    <a:lnB w="38100" cmpd="sng">
                      <a:noFill/>
                    </a:lnB>
                    <a:noFill/>
                  </a:tcPr>
                </a:tc>
                <a:tc>
                  <a:txBody>
                    <a:bodyPr/>
                    <a:lstStyle/>
                    <a:p>
                      <a:pPr marL="0" marR="0">
                        <a:lnSpc>
                          <a:spcPct val="107000"/>
                        </a:lnSpc>
                        <a:spcBef>
                          <a:spcPts val="0"/>
                        </a:spcBef>
                        <a:spcAft>
                          <a:spcPts val="0"/>
                        </a:spcAft>
                      </a:pPr>
                      <a:r>
                        <a:rPr lang="en-US" sz="1500" b="1" cap="none" spc="0">
                          <a:solidFill>
                            <a:schemeClr val="tx1"/>
                          </a:solidFill>
                          <a:effectLst/>
                        </a:rPr>
                        <a:t>2015 AUS</a:t>
                      </a:r>
                      <a:endParaRPr lang="en-US" sz="1500" b="1"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769" marR="64038" marT="17077" marB="128075" anchor="b">
                    <a:lnL w="12700" cmpd="sng">
                      <a:noFill/>
                    </a:lnL>
                    <a:lnR w="12700" cmpd="sng">
                      <a:noFill/>
                    </a:lnR>
                    <a:lnT w="9525" cap="flat" cmpd="sng" algn="ctr">
                      <a:noFill/>
                      <a:prstDash val="solid"/>
                    </a:lnT>
                    <a:lnB w="38100" cmpd="sng">
                      <a:noFill/>
                    </a:lnB>
                    <a:noFill/>
                  </a:tcPr>
                </a:tc>
                <a:tc>
                  <a:txBody>
                    <a:bodyPr/>
                    <a:lstStyle/>
                    <a:p>
                      <a:pPr marL="0" marR="0">
                        <a:lnSpc>
                          <a:spcPct val="107000"/>
                        </a:lnSpc>
                        <a:spcBef>
                          <a:spcPts val="0"/>
                        </a:spcBef>
                        <a:spcAft>
                          <a:spcPts val="0"/>
                        </a:spcAft>
                      </a:pPr>
                      <a:r>
                        <a:rPr lang="en-US" sz="1500" b="1" cap="none" spc="0">
                          <a:solidFill>
                            <a:schemeClr val="tx1"/>
                          </a:solidFill>
                          <a:effectLst/>
                        </a:rPr>
                        <a:t>2017 CAN</a:t>
                      </a:r>
                      <a:endParaRPr lang="en-US" sz="1500" b="1"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769" marR="64038" marT="17077" marB="128075" anchor="b">
                    <a:lnL w="12700" cmpd="sng">
                      <a:noFill/>
                    </a:lnL>
                    <a:lnR w="12700" cmpd="sng">
                      <a:noFill/>
                    </a:lnR>
                    <a:lnT w="9525" cap="flat" cmpd="sng" algn="ctr">
                      <a:noFill/>
                      <a:prstDash val="solid"/>
                    </a:lnT>
                    <a:lnB w="38100" cmpd="sng">
                      <a:noFill/>
                    </a:lnB>
                    <a:noFill/>
                  </a:tcPr>
                </a:tc>
                <a:tc>
                  <a:txBody>
                    <a:bodyPr/>
                    <a:lstStyle/>
                    <a:p>
                      <a:pPr marL="0" marR="0">
                        <a:lnSpc>
                          <a:spcPct val="107000"/>
                        </a:lnSpc>
                        <a:spcBef>
                          <a:spcPts val="0"/>
                        </a:spcBef>
                        <a:spcAft>
                          <a:spcPts val="0"/>
                        </a:spcAft>
                      </a:pPr>
                      <a:r>
                        <a:rPr lang="en-US" sz="1500" b="1" cap="none" spc="0">
                          <a:solidFill>
                            <a:schemeClr val="tx1"/>
                          </a:solidFill>
                          <a:effectLst/>
                        </a:rPr>
                        <a:t>2019 USA</a:t>
                      </a:r>
                      <a:endParaRPr lang="en-US" sz="1500" b="1"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769" marR="64038" marT="17077" marB="128075" anchor="b">
                    <a:lnL w="12700" cmpd="sng">
                      <a:noFill/>
                    </a:lnL>
                    <a:lnR w="12700" cmpd="sng">
                      <a:noFill/>
                    </a:lnR>
                    <a:lnT w="9525" cap="flat" cmpd="sng" algn="ctr">
                      <a:noFill/>
                      <a:prstDash val="solid"/>
                    </a:lnT>
                    <a:lnB w="38100" cmpd="sng">
                      <a:noFill/>
                    </a:lnB>
                    <a:noFill/>
                  </a:tcPr>
                </a:tc>
                <a:extLst>
                  <a:ext uri="{0D108BD9-81ED-4DB2-BD59-A6C34878D82A}">
                    <a16:rowId xmlns:a16="http://schemas.microsoft.com/office/drawing/2014/main" val="1247259952"/>
                  </a:ext>
                </a:extLst>
              </a:tr>
              <a:tr h="352861">
                <a:tc>
                  <a:txBody>
                    <a:bodyPr/>
                    <a:lstStyle/>
                    <a:p>
                      <a:pPr marL="0" marR="0">
                        <a:lnSpc>
                          <a:spcPct val="107000"/>
                        </a:lnSpc>
                        <a:spcBef>
                          <a:spcPts val="0"/>
                        </a:spcBef>
                        <a:spcAft>
                          <a:spcPts val="0"/>
                        </a:spcAft>
                      </a:pPr>
                      <a:r>
                        <a:rPr lang="en-US" sz="1100" b="1" cap="none" spc="0">
                          <a:solidFill>
                            <a:schemeClr val="tx1"/>
                          </a:solidFill>
                          <a:effectLst/>
                        </a:rPr>
                        <a:t>Average age first considered religious life</a:t>
                      </a:r>
                      <a:endParaRPr lang="en-US" sz="1100" b="1"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769" marR="64038" marT="17077" marB="128075" anchor="b">
                    <a:lnL w="9525" cap="flat" cmpd="sng" algn="ctr">
                      <a:solidFill>
                        <a:schemeClr val="tx1"/>
                      </a:solidFill>
                      <a:prstDash val="solid"/>
                    </a:lnL>
                    <a:lnR w="12700" cmpd="sng">
                      <a:noFill/>
                      <a:prstDash val="solid"/>
                    </a:lnR>
                    <a:lnT w="38100" cmpd="sng">
                      <a:noFill/>
                    </a:lnT>
                    <a:lnB w="9525" cap="flat" cmpd="sng" algn="ctr">
                      <a:noFill/>
                      <a:prstDash val="solid"/>
                    </a:lnB>
                    <a:noFill/>
                  </a:tcPr>
                </a:tc>
                <a:tc>
                  <a:txBody>
                    <a:bodyPr/>
                    <a:lstStyle/>
                    <a:p>
                      <a:pPr marL="0" marR="0" algn="ctr">
                        <a:lnSpc>
                          <a:spcPct val="107000"/>
                        </a:lnSpc>
                        <a:spcBef>
                          <a:spcPts val="0"/>
                        </a:spcBef>
                        <a:spcAft>
                          <a:spcPts val="0"/>
                        </a:spcAft>
                      </a:pPr>
                      <a:r>
                        <a:rPr lang="en-US" sz="1100" cap="none" spc="0" dirty="0">
                          <a:solidFill>
                            <a:schemeClr val="tx1"/>
                          </a:solidFill>
                          <a:effectLst/>
                        </a:rPr>
                        <a:t>20</a:t>
                      </a:r>
                      <a:endParaRPr lang="en-US" sz="11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769" marR="64038" marT="17077" marB="128075" anchor="b">
                    <a:lnL w="12700" cmpd="sng">
                      <a:noFill/>
                      <a:prstDash val="solid"/>
                    </a:lnL>
                    <a:lnR w="12700" cmpd="sng">
                      <a:noFill/>
                      <a:prstDash val="solid"/>
                    </a:lnR>
                    <a:lnT w="38100" cmpd="sng">
                      <a:noFill/>
                    </a:lnT>
                    <a:lnB w="9525" cap="flat" cmpd="sng" algn="ctr">
                      <a:noFill/>
                      <a:prstDash val="solid"/>
                    </a:lnB>
                    <a:noFill/>
                  </a:tcPr>
                </a:tc>
                <a:tc>
                  <a:txBody>
                    <a:bodyPr/>
                    <a:lstStyle/>
                    <a:p>
                      <a:pPr marL="0" marR="0" algn="ctr">
                        <a:lnSpc>
                          <a:spcPct val="107000"/>
                        </a:lnSpc>
                        <a:spcBef>
                          <a:spcPts val="0"/>
                        </a:spcBef>
                        <a:spcAft>
                          <a:spcPts val="0"/>
                        </a:spcAft>
                      </a:pPr>
                      <a:r>
                        <a:rPr lang="en-US" sz="1100" cap="none" spc="0">
                          <a:solidFill>
                            <a:schemeClr val="tx1"/>
                          </a:solidFill>
                          <a:effectLst/>
                        </a:rPr>
                        <a:t>19</a:t>
                      </a:r>
                      <a:endParaRPr lang="en-US" sz="11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769" marR="64038" marT="17077" marB="128075" anchor="b">
                    <a:lnL w="12700" cmpd="sng">
                      <a:noFill/>
                      <a:prstDash val="solid"/>
                    </a:lnL>
                    <a:lnR w="12700" cmpd="sng">
                      <a:noFill/>
                      <a:prstDash val="solid"/>
                    </a:lnR>
                    <a:lnT w="38100" cmpd="sng">
                      <a:noFill/>
                    </a:lnT>
                    <a:lnB w="9525" cap="flat" cmpd="sng" algn="ctr">
                      <a:noFill/>
                      <a:prstDash val="solid"/>
                    </a:lnB>
                    <a:noFill/>
                  </a:tcPr>
                </a:tc>
                <a:tc>
                  <a:txBody>
                    <a:bodyPr/>
                    <a:lstStyle/>
                    <a:p>
                      <a:pPr marL="0" marR="0" algn="ctr">
                        <a:lnSpc>
                          <a:spcPct val="107000"/>
                        </a:lnSpc>
                        <a:spcBef>
                          <a:spcPts val="0"/>
                        </a:spcBef>
                        <a:spcAft>
                          <a:spcPts val="0"/>
                        </a:spcAft>
                      </a:pPr>
                      <a:r>
                        <a:rPr lang="en-US" sz="1100" cap="none" spc="0">
                          <a:solidFill>
                            <a:schemeClr val="tx1"/>
                          </a:solidFill>
                          <a:effectLst/>
                        </a:rPr>
                        <a:t>15-19</a:t>
                      </a:r>
                      <a:endParaRPr lang="en-US" sz="11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769" marR="64038" marT="17077" marB="128075" anchor="b">
                    <a:lnL w="12700" cmpd="sng">
                      <a:noFill/>
                      <a:prstDash val="solid"/>
                    </a:lnL>
                    <a:lnR w="12700" cmpd="sng">
                      <a:noFill/>
                      <a:prstDash val="solid"/>
                    </a:lnR>
                    <a:lnT w="38100" cmpd="sng">
                      <a:noFill/>
                    </a:lnT>
                    <a:lnB w="9525" cap="flat" cmpd="sng" algn="ctr">
                      <a:noFill/>
                      <a:prstDash val="solid"/>
                    </a:lnB>
                    <a:noFill/>
                  </a:tcPr>
                </a:tc>
                <a:tc>
                  <a:txBody>
                    <a:bodyPr/>
                    <a:lstStyle/>
                    <a:p>
                      <a:pPr marL="0" marR="0" algn="ctr">
                        <a:lnSpc>
                          <a:spcPct val="107000"/>
                        </a:lnSpc>
                        <a:spcBef>
                          <a:spcPts val="0"/>
                        </a:spcBef>
                        <a:spcAft>
                          <a:spcPts val="0"/>
                        </a:spcAft>
                      </a:pPr>
                      <a:r>
                        <a:rPr lang="en-US" sz="1100" cap="none" spc="0">
                          <a:solidFill>
                            <a:schemeClr val="tx1"/>
                          </a:solidFill>
                          <a:effectLst/>
                        </a:rPr>
                        <a:t>22</a:t>
                      </a:r>
                      <a:endParaRPr lang="en-US" sz="11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769" marR="64038" marT="17077" marB="128075" anchor="b">
                    <a:lnL w="12700" cmpd="sng">
                      <a:noFill/>
                      <a:prstDash val="solid"/>
                    </a:lnL>
                    <a:lnR w="12700" cmpd="sng">
                      <a:noFill/>
                      <a:prstDash val="solid"/>
                    </a:lnR>
                    <a:lnT w="38100" cmpd="sng">
                      <a:noFill/>
                    </a:lnT>
                    <a:lnB w="9525" cap="flat" cmpd="sng" algn="ctr">
                      <a:noFill/>
                      <a:prstDash val="solid"/>
                    </a:lnB>
                    <a:noFill/>
                  </a:tcPr>
                </a:tc>
                <a:tc>
                  <a:txBody>
                    <a:bodyPr/>
                    <a:lstStyle/>
                    <a:p>
                      <a:pPr marL="0" marR="0" algn="ctr">
                        <a:lnSpc>
                          <a:spcPct val="107000"/>
                        </a:lnSpc>
                        <a:spcBef>
                          <a:spcPts val="0"/>
                        </a:spcBef>
                        <a:spcAft>
                          <a:spcPts val="0"/>
                        </a:spcAft>
                      </a:pPr>
                      <a:r>
                        <a:rPr lang="en-US" sz="1100" cap="none" spc="0">
                          <a:solidFill>
                            <a:schemeClr val="tx1"/>
                          </a:solidFill>
                          <a:effectLst/>
                        </a:rPr>
                        <a:t>18</a:t>
                      </a:r>
                      <a:endParaRPr lang="en-US" sz="11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769" marR="64038" marT="17077" marB="128075" anchor="b">
                    <a:lnL w="12700" cmpd="sng">
                      <a:noFill/>
                      <a:prstDash val="solid"/>
                    </a:lnL>
                    <a:lnR w="12700" cmpd="sng">
                      <a:noFill/>
                      <a:prstDash val="solid"/>
                    </a:lnR>
                    <a:lnT w="38100" cmpd="sng">
                      <a:noFill/>
                    </a:lnT>
                    <a:lnB w="9525" cap="flat" cmpd="sng" algn="ctr">
                      <a:noFill/>
                      <a:prstDash val="solid"/>
                    </a:lnB>
                    <a:noFill/>
                  </a:tcPr>
                </a:tc>
                <a:extLst>
                  <a:ext uri="{0D108BD9-81ED-4DB2-BD59-A6C34878D82A}">
                    <a16:rowId xmlns:a16="http://schemas.microsoft.com/office/drawing/2014/main" val="1200909502"/>
                  </a:ext>
                </a:extLst>
              </a:tr>
              <a:tr h="352861">
                <a:tc>
                  <a:txBody>
                    <a:bodyPr/>
                    <a:lstStyle/>
                    <a:p>
                      <a:pPr marL="0" marR="0">
                        <a:lnSpc>
                          <a:spcPct val="107000"/>
                        </a:lnSpc>
                        <a:spcBef>
                          <a:spcPts val="0"/>
                        </a:spcBef>
                        <a:spcAft>
                          <a:spcPts val="0"/>
                        </a:spcAft>
                      </a:pPr>
                      <a:r>
                        <a:rPr lang="en-US" sz="1100" b="1" cap="none" spc="0">
                          <a:solidFill>
                            <a:schemeClr val="tx1"/>
                          </a:solidFill>
                          <a:effectLst/>
                        </a:rPr>
                        <a:t>Average age at entrance to religious institute</a:t>
                      </a:r>
                      <a:endParaRPr lang="en-US" sz="1100" b="1"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769" marR="64038" marT="17077" marB="128075" anchor="b">
                    <a:lnL w="9525" cap="flat" cmpd="sng" algn="ctr">
                      <a:solidFill>
                        <a:schemeClr val="tx1"/>
                      </a:solidFill>
                      <a:prstDash val="solid"/>
                    </a:lnL>
                    <a:lnR w="12700" cmpd="sng">
                      <a:noFill/>
                      <a:prstDash val="solid"/>
                    </a:lnR>
                    <a:lnT w="9525" cap="flat" cmpd="sng" algn="ctr">
                      <a:noFill/>
                      <a:prstDash val="solid"/>
                    </a:lnT>
                    <a:lnB w="12700" cmpd="sng">
                      <a:noFill/>
                      <a:prstDash val="solid"/>
                    </a:lnB>
                    <a:solidFill>
                      <a:schemeClr val="bg1">
                        <a:lumMod val="95000"/>
                      </a:schemeClr>
                    </a:solidFill>
                  </a:tcPr>
                </a:tc>
                <a:tc>
                  <a:txBody>
                    <a:bodyPr/>
                    <a:lstStyle/>
                    <a:p>
                      <a:pPr marL="0" marR="0" algn="ctr">
                        <a:lnSpc>
                          <a:spcPct val="107000"/>
                        </a:lnSpc>
                        <a:spcBef>
                          <a:spcPts val="0"/>
                        </a:spcBef>
                        <a:spcAft>
                          <a:spcPts val="0"/>
                        </a:spcAft>
                      </a:pPr>
                      <a:r>
                        <a:rPr lang="en-US" sz="1100" cap="none" spc="0" dirty="0">
                          <a:solidFill>
                            <a:schemeClr val="tx1"/>
                          </a:solidFill>
                          <a:effectLst/>
                        </a:rPr>
                        <a:t>32</a:t>
                      </a:r>
                      <a:endParaRPr lang="en-US" sz="11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769" marR="64038" marT="17077" marB="128075" anchor="b">
                    <a:lnL w="12700" cmpd="sng">
                      <a:noFill/>
                      <a:prstDash val="solid"/>
                    </a:lnL>
                    <a:lnR w="12700" cmpd="sng">
                      <a:noFill/>
                      <a:prstDash val="solid"/>
                    </a:lnR>
                    <a:lnT w="9525" cap="flat" cmpd="sng" algn="ctr">
                      <a:noFill/>
                      <a:prstDash val="solid"/>
                    </a:lnT>
                    <a:lnB w="12700" cmpd="sng">
                      <a:noFill/>
                      <a:prstDash val="solid"/>
                    </a:lnB>
                    <a:solidFill>
                      <a:schemeClr val="bg1">
                        <a:lumMod val="95000"/>
                      </a:schemeClr>
                    </a:solidFill>
                  </a:tcPr>
                </a:tc>
                <a:tc>
                  <a:txBody>
                    <a:bodyPr/>
                    <a:lstStyle/>
                    <a:p>
                      <a:pPr marL="0" marR="0" algn="ctr">
                        <a:lnSpc>
                          <a:spcPct val="107000"/>
                        </a:lnSpc>
                        <a:spcBef>
                          <a:spcPts val="0"/>
                        </a:spcBef>
                        <a:spcAft>
                          <a:spcPts val="0"/>
                        </a:spcAft>
                      </a:pPr>
                      <a:r>
                        <a:rPr lang="en-US" sz="1100" cap="none" spc="0">
                          <a:solidFill>
                            <a:schemeClr val="tx1"/>
                          </a:solidFill>
                          <a:effectLst/>
                        </a:rPr>
                        <a:t>N/A</a:t>
                      </a:r>
                      <a:endParaRPr lang="en-US" sz="11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769" marR="64038" marT="17077" marB="128075" anchor="b">
                    <a:lnL w="12700" cmpd="sng">
                      <a:noFill/>
                      <a:prstDash val="solid"/>
                    </a:lnL>
                    <a:lnR w="12700" cmpd="sng">
                      <a:noFill/>
                      <a:prstDash val="solid"/>
                    </a:lnR>
                    <a:lnT w="9525" cap="flat" cmpd="sng" algn="ctr">
                      <a:noFill/>
                      <a:prstDash val="solid"/>
                    </a:lnT>
                    <a:lnB w="12700" cmpd="sng">
                      <a:noFill/>
                      <a:prstDash val="solid"/>
                    </a:lnB>
                    <a:solidFill>
                      <a:schemeClr val="bg1">
                        <a:lumMod val="95000"/>
                      </a:schemeClr>
                    </a:solidFill>
                  </a:tcPr>
                </a:tc>
                <a:tc>
                  <a:txBody>
                    <a:bodyPr/>
                    <a:lstStyle/>
                    <a:p>
                      <a:pPr marL="0" marR="0" algn="ctr">
                        <a:lnSpc>
                          <a:spcPct val="107000"/>
                        </a:lnSpc>
                        <a:spcBef>
                          <a:spcPts val="0"/>
                        </a:spcBef>
                        <a:spcAft>
                          <a:spcPts val="0"/>
                        </a:spcAft>
                      </a:pPr>
                      <a:r>
                        <a:rPr lang="en-US" sz="1100" cap="none" spc="0">
                          <a:solidFill>
                            <a:schemeClr val="tx1"/>
                          </a:solidFill>
                          <a:effectLst/>
                        </a:rPr>
                        <a:t>N/A</a:t>
                      </a:r>
                      <a:endParaRPr lang="en-US" sz="11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769" marR="64038" marT="17077" marB="128075" anchor="b">
                    <a:lnL w="12700" cmpd="sng">
                      <a:noFill/>
                      <a:prstDash val="solid"/>
                    </a:lnL>
                    <a:lnR w="12700" cmpd="sng">
                      <a:noFill/>
                      <a:prstDash val="solid"/>
                    </a:lnR>
                    <a:lnT w="9525" cap="flat" cmpd="sng" algn="ctr">
                      <a:noFill/>
                      <a:prstDash val="solid"/>
                    </a:lnT>
                    <a:lnB w="12700" cmpd="sng">
                      <a:noFill/>
                      <a:prstDash val="solid"/>
                    </a:lnB>
                    <a:solidFill>
                      <a:schemeClr val="bg1">
                        <a:lumMod val="95000"/>
                      </a:schemeClr>
                    </a:solidFill>
                  </a:tcPr>
                </a:tc>
                <a:tc>
                  <a:txBody>
                    <a:bodyPr/>
                    <a:lstStyle/>
                    <a:p>
                      <a:pPr marL="0" marR="0" algn="ctr">
                        <a:lnSpc>
                          <a:spcPct val="107000"/>
                        </a:lnSpc>
                        <a:spcBef>
                          <a:spcPts val="0"/>
                        </a:spcBef>
                        <a:spcAft>
                          <a:spcPts val="0"/>
                        </a:spcAft>
                      </a:pPr>
                      <a:r>
                        <a:rPr lang="en-US" sz="1100" cap="none" spc="0">
                          <a:solidFill>
                            <a:schemeClr val="tx1"/>
                          </a:solidFill>
                          <a:effectLst/>
                        </a:rPr>
                        <a:t>38</a:t>
                      </a:r>
                      <a:endParaRPr lang="en-US" sz="11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769" marR="64038" marT="17077" marB="128075" anchor="b">
                    <a:lnL w="12700" cmpd="sng">
                      <a:noFill/>
                      <a:prstDash val="solid"/>
                    </a:lnL>
                    <a:lnR w="12700" cmpd="sng">
                      <a:noFill/>
                      <a:prstDash val="solid"/>
                    </a:lnR>
                    <a:lnT w="9525" cap="flat" cmpd="sng" algn="ctr">
                      <a:noFill/>
                      <a:prstDash val="solid"/>
                    </a:lnT>
                    <a:lnB w="12700" cmpd="sng">
                      <a:noFill/>
                      <a:prstDash val="solid"/>
                    </a:lnB>
                    <a:solidFill>
                      <a:schemeClr val="bg1">
                        <a:lumMod val="95000"/>
                      </a:schemeClr>
                    </a:solidFill>
                  </a:tcPr>
                </a:tc>
                <a:tc>
                  <a:txBody>
                    <a:bodyPr/>
                    <a:lstStyle/>
                    <a:p>
                      <a:pPr marL="0" marR="0" algn="ctr">
                        <a:lnSpc>
                          <a:spcPct val="107000"/>
                        </a:lnSpc>
                        <a:spcBef>
                          <a:spcPts val="0"/>
                        </a:spcBef>
                        <a:spcAft>
                          <a:spcPts val="0"/>
                        </a:spcAft>
                      </a:pPr>
                      <a:r>
                        <a:rPr lang="en-US" sz="1100" cap="none" spc="0">
                          <a:solidFill>
                            <a:schemeClr val="tx1"/>
                          </a:solidFill>
                          <a:effectLst/>
                        </a:rPr>
                        <a:t>29</a:t>
                      </a:r>
                      <a:endParaRPr lang="en-US" sz="11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769" marR="64038" marT="17077" marB="128075" anchor="b">
                    <a:lnL w="12700" cmpd="sng">
                      <a:noFill/>
                      <a:prstDash val="solid"/>
                    </a:lnL>
                    <a:lnR w="12700" cmpd="sng">
                      <a:noFill/>
                      <a:prstDash val="solid"/>
                    </a:lnR>
                    <a:lnT w="9525" cap="flat" cmpd="sng" algn="ctr">
                      <a:noFill/>
                      <a:prstDash val="solid"/>
                    </a:lnT>
                    <a:lnB w="12700" cmpd="sng">
                      <a:noFill/>
                      <a:prstDash val="solid"/>
                    </a:lnB>
                    <a:solidFill>
                      <a:schemeClr val="bg1">
                        <a:lumMod val="95000"/>
                      </a:schemeClr>
                    </a:solidFill>
                  </a:tcPr>
                </a:tc>
                <a:extLst>
                  <a:ext uri="{0D108BD9-81ED-4DB2-BD59-A6C34878D82A}">
                    <a16:rowId xmlns:a16="http://schemas.microsoft.com/office/drawing/2014/main" val="2901893643"/>
                  </a:ext>
                </a:extLst>
              </a:tr>
              <a:tr h="352861">
                <a:tc>
                  <a:txBody>
                    <a:bodyPr/>
                    <a:lstStyle/>
                    <a:p>
                      <a:pPr marL="0" marR="0">
                        <a:lnSpc>
                          <a:spcPct val="107000"/>
                        </a:lnSpc>
                        <a:spcBef>
                          <a:spcPts val="0"/>
                        </a:spcBef>
                        <a:spcAft>
                          <a:spcPts val="0"/>
                        </a:spcAft>
                      </a:pPr>
                      <a:r>
                        <a:rPr lang="en-US" sz="1100" b="1" cap="none" spc="0">
                          <a:solidFill>
                            <a:schemeClr val="tx1"/>
                          </a:solidFill>
                          <a:effectLst/>
                        </a:rPr>
                        <a:t>Percentage post-high school education before entering</a:t>
                      </a:r>
                      <a:endParaRPr lang="en-US" sz="1100" b="1"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769" marR="64038" marT="17077" marB="128075" anchor="b">
                    <a:lnL w="9525" cap="flat" cmpd="sng" algn="ctr">
                      <a:solidFill>
                        <a:schemeClr val="tx1"/>
                      </a:solidFill>
                      <a:prstDash val="solid"/>
                    </a:lnL>
                    <a:lnR w="12700" cmpd="sng">
                      <a:noFill/>
                      <a:prstDash val="solid"/>
                    </a:lnR>
                    <a:lnT w="12700" cmpd="sng">
                      <a:noFill/>
                      <a:prstDash val="solid"/>
                    </a:lnT>
                    <a:lnB w="9525" cap="flat" cmpd="sng" algn="ctr">
                      <a:noFill/>
                      <a:prstDash val="solid"/>
                    </a:lnB>
                    <a:noFill/>
                  </a:tcPr>
                </a:tc>
                <a:tc>
                  <a:txBody>
                    <a:bodyPr/>
                    <a:lstStyle/>
                    <a:p>
                      <a:pPr marL="0" marR="0" algn="ctr">
                        <a:lnSpc>
                          <a:spcPct val="107000"/>
                        </a:lnSpc>
                        <a:spcBef>
                          <a:spcPts val="0"/>
                        </a:spcBef>
                        <a:spcAft>
                          <a:spcPts val="0"/>
                        </a:spcAft>
                      </a:pPr>
                      <a:r>
                        <a:rPr lang="en-US" sz="1100" cap="none" spc="0" dirty="0">
                          <a:solidFill>
                            <a:schemeClr val="tx1"/>
                          </a:solidFill>
                          <a:effectLst/>
                        </a:rPr>
                        <a:t>85%</a:t>
                      </a:r>
                      <a:endParaRPr lang="en-US" sz="11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769" marR="64038" marT="17077" marB="128075" anchor="b">
                    <a:lnL w="12700" cmpd="sng">
                      <a:noFill/>
                      <a:prstDash val="solid"/>
                    </a:lnL>
                    <a:lnR w="12700" cmpd="sng">
                      <a:noFill/>
                      <a:prstDash val="solid"/>
                    </a:lnR>
                    <a:lnT w="12700" cmpd="sng">
                      <a:noFill/>
                      <a:prstDash val="solid"/>
                    </a:lnT>
                    <a:lnB w="9525" cap="flat" cmpd="sng" algn="ctr">
                      <a:noFill/>
                      <a:prstDash val="solid"/>
                    </a:lnB>
                    <a:noFill/>
                  </a:tcPr>
                </a:tc>
                <a:tc>
                  <a:txBody>
                    <a:bodyPr/>
                    <a:lstStyle/>
                    <a:p>
                      <a:pPr marL="0" marR="0" algn="ctr">
                        <a:lnSpc>
                          <a:spcPct val="107000"/>
                        </a:lnSpc>
                        <a:spcBef>
                          <a:spcPts val="0"/>
                        </a:spcBef>
                        <a:spcAft>
                          <a:spcPts val="0"/>
                        </a:spcAft>
                      </a:pPr>
                      <a:r>
                        <a:rPr lang="en-US" sz="1100" cap="none" spc="0">
                          <a:solidFill>
                            <a:schemeClr val="tx1"/>
                          </a:solidFill>
                          <a:effectLst/>
                        </a:rPr>
                        <a:t>80%</a:t>
                      </a:r>
                      <a:endParaRPr lang="en-US" sz="11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769" marR="64038" marT="17077" marB="128075" anchor="b">
                    <a:lnL w="12700" cmpd="sng">
                      <a:noFill/>
                      <a:prstDash val="solid"/>
                    </a:lnL>
                    <a:lnR w="12700" cmpd="sng">
                      <a:noFill/>
                      <a:prstDash val="solid"/>
                    </a:lnR>
                    <a:lnT w="12700" cmpd="sng">
                      <a:noFill/>
                      <a:prstDash val="solid"/>
                    </a:lnT>
                    <a:lnB w="9525" cap="flat" cmpd="sng" algn="ctr">
                      <a:noFill/>
                      <a:prstDash val="solid"/>
                    </a:lnB>
                    <a:noFill/>
                  </a:tcPr>
                </a:tc>
                <a:tc>
                  <a:txBody>
                    <a:bodyPr/>
                    <a:lstStyle/>
                    <a:p>
                      <a:pPr marL="0" marR="0" algn="ctr">
                        <a:lnSpc>
                          <a:spcPct val="107000"/>
                        </a:lnSpc>
                        <a:spcBef>
                          <a:spcPts val="0"/>
                        </a:spcBef>
                        <a:spcAft>
                          <a:spcPts val="0"/>
                        </a:spcAft>
                      </a:pPr>
                      <a:r>
                        <a:rPr lang="en-US" sz="1100" cap="none" spc="0">
                          <a:solidFill>
                            <a:schemeClr val="tx1"/>
                          </a:solidFill>
                          <a:effectLst/>
                        </a:rPr>
                        <a:t>80%</a:t>
                      </a:r>
                      <a:endParaRPr lang="en-US" sz="11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769" marR="64038" marT="17077" marB="128075" anchor="b">
                    <a:lnL w="12700" cmpd="sng">
                      <a:noFill/>
                      <a:prstDash val="solid"/>
                    </a:lnL>
                    <a:lnR w="12700" cmpd="sng">
                      <a:noFill/>
                      <a:prstDash val="solid"/>
                    </a:lnR>
                    <a:lnT w="12700" cmpd="sng">
                      <a:noFill/>
                      <a:prstDash val="solid"/>
                    </a:lnT>
                    <a:lnB w="9525" cap="flat" cmpd="sng" algn="ctr">
                      <a:noFill/>
                      <a:prstDash val="solid"/>
                    </a:lnB>
                    <a:noFill/>
                  </a:tcPr>
                </a:tc>
                <a:tc>
                  <a:txBody>
                    <a:bodyPr/>
                    <a:lstStyle/>
                    <a:p>
                      <a:pPr marL="0" marR="0" algn="ctr">
                        <a:lnSpc>
                          <a:spcPct val="107000"/>
                        </a:lnSpc>
                        <a:spcBef>
                          <a:spcPts val="0"/>
                        </a:spcBef>
                        <a:spcAft>
                          <a:spcPts val="0"/>
                        </a:spcAft>
                      </a:pPr>
                      <a:r>
                        <a:rPr lang="en-US" sz="1100" cap="none" spc="0">
                          <a:solidFill>
                            <a:schemeClr val="tx1"/>
                          </a:solidFill>
                          <a:effectLst/>
                        </a:rPr>
                        <a:t>84%</a:t>
                      </a:r>
                      <a:endParaRPr lang="en-US" sz="11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769" marR="64038" marT="17077" marB="128075" anchor="b">
                    <a:lnL w="12700" cmpd="sng">
                      <a:noFill/>
                      <a:prstDash val="solid"/>
                    </a:lnL>
                    <a:lnR w="12700" cmpd="sng">
                      <a:noFill/>
                      <a:prstDash val="solid"/>
                    </a:lnR>
                    <a:lnT w="12700" cmpd="sng">
                      <a:noFill/>
                      <a:prstDash val="solid"/>
                    </a:lnT>
                    <a:lnB w="9525" cap="flat" cmpd="sng" algn="ctr">
                      <a:noFill/>
                      <a:prstDash val="solid"/>
                    </a:lnB>
                    <a:noFill/>
                  </a:tcPr>
                </a:tc>
                <a:tc>
                  <a:txBody>
                    <a:bodyPr/>
                    <a:lstStyle/>
                    <a:p>
                      <a:pPr marL="0" marR="0" algn="ctr">
                        <a:lnSpc>
                          <a:spcPct val="107000"/>
                        </a:lnSpc>
                        <a:spcBef>
                          <a:spcPts val="0"/>
                        </a:spcBef>
                        <a:spcAft>
                          <a:spcPts val="0"/>
                        </a:spcAft>
                      </a:pPr>
                      <a:r>
                        <a:rPr lang="en-US" sz="1100" cap="none" spc="0">
                          <a:solidFill>
                            <a:schemeClr val="tx1"/>
                          </a:solidFill>
                          <a:effectLst/>
                        </a:rPr>
                        <a:t>89%</a:t>
                      </a:r>
                      <a:endParaRPr lang="en-US" sz="11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769" marR="64038" marT="17077" marB="128075" anchor="b">
                    <a:lnL w="12700" cmpd="sng">
                      <a:noFill/>
                      <a:prstDash val="solid"/>
                    </a:lnL>
                    <a:lnR w="12700" cmpd="sng">
                      <a:noFill/>
                      <a:prstDash val="solid"/>
                    </a:lnR>
                    <a:lnT w="12700" cmpd="sng">
                      <a:noFill/>
                      <a:prstDash val="solid"/>
                    </a:lnT>
                    <a:lnB w="9525" cap="flat" cmpd="sng" algn="ctr">
                      <a:noFill/>
                      <a:prstDash val="solid"/>
                    </a:lnB>
                    <a:noFill/>
                  </a:tcPr>
                </a:tc>
                <a:extLst>
                  <a:ext uri="{0D108BD9-81ED-4DB2-BD59-A6C34878D82A}">
                    <a16:rowId xmlns:a16="http://schemas.microsoft.com/office/drawing/2014/main" val="1643315763"/>
                  </a:ext>
                </a:extLst>
              </a:tr>
              <a:tr h="352861">
                <a:tc>
                  <a:txBody>
                    <a:bodyPr/>
                    <a:lstStyle/>
                    <a:p>
                      <a:pPr marL="0" marR="0">
                        <a:lnSpc>
                          <a:spcPct val="107000"/>
                        </a:lnSpc>
                        <a:spcBef>
                          <a:spcPts val="0"/>
                        </a:spcBef>
                        <a:spcAft>
                          <a:spcPts val="0"/>
                        </a:spcAft>
                      </a:pPr>
                      <a:r>
                        <a:rPr lang="en-US" sz="1100" b="1" cap="none" spc="0">
                          <a:solidFill>
                            <a:schemeClr val="tx1"/>
                          </a:solidFill>
                          <a:effectLst/>
                        </a:rPr>
                        <a:t>Percentage ever worked before entering</a:t>
                      </a:r>
                      <a:endParaRPr lang="en-US" sz="1100" b="1"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769" marR="64038" marT="17077" marB="128075" anchor="b">
                    <a:lnL w="9525" cap="flat" cmpd="sng" algn="ctr">
                      <a:solidFill>
                        <a:schemeClr val="tx1"/>
                      </a:solidFill>
                      <a:prstDash val="solid"/>
                    </a:lnL>
                    <a:lnR w="12700" cmpd="sng">
                      <a:noFill/>
                      <a:prstDash val="solid"/>
                    </a:lnR>
                    <a:lnT w="9525" cap="flat" cmpd="sng" algn="ctr">
                      <a:noFill/>
                      <a:prstDash val="solid"/>
                    </a:lnT>
                    <a:lnB w="12700" cmpd="sng">
                      <a:noFill/>
                      <a:prstDash val="solid"/>
                    </a:lnB>
                    <a:solidFill>
                      <a:schemeClr val="bg1">
                        <a:lumMod val="95000"/>
                      </a:schemeClr>
                    </a:solidFill>
                  </a:tcPr>
                </a:tc>
                <a:tc>
                  <a:txBody>
                    <a:bodyPr/>
                    <a:lstStyle/>
                    <a:p>
                      <a:pPr marL="0" marR="0" algn="ctr">
                        <a:lnSpc>
                          <a:spcPct val="107000"/>
                        </a:lnSpc>
                        <a:spcBef>
                          <a:spcPts val="0"/>
                        </a:spcBef>
                        <a:spcAft>
                          <a:spcPts val="0"/>
                        </a:spcAft>
                      </a:pPr>
                      <a:r>
                        <a:rPr lang="en-US" sz="1100" cap="none" spc="0" dirty="0">
                          <a:solidFill>
                            <a:schemeClr val="tx1"/>
                          </a:solidFill>
                          <a:effectLst/>
                        </a:rPr>
                        <a:t>90%</a:t>
                      </a:r>
                      <a:endParaRPr lang="en-US" sz="11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769" marR="64038" marT="17077" marB="128075" anchor="b">
                    <a:lnL w="12700" cmpd="sng">
                      <a:noFill/>
                      <a:prstDash val="solid"/>
                    </a:lnL>
                    <a:lnR w="12700" cmpd="sng">
                      <a:noFill/>
                      <a:prstDash val="solid"/>
                    </a:lnR>
                    <a:lnT w="9525" cap="flat" cmpd="sng" algn="ctr">
                      <a:noFill/>
                      <a:prstDash val="solid"/>
                    </a:lnT>
                    <a:lnB w="12700" cmpd="sng">
                      <a:noFill/>
                      <a:prstDash val="solid"/>
                    </a:lnB>
                    <a:solidFill>
                      <a:schemeClr val="bg1">
                        <a:lumMod val="95000"/>
                      </a:schemeClr>
                    </a:solidFill>
                  </a:tcPr>
                </a:tc>
                <a:tc>
                  <a:txBody>
                    <a:bodyPr/>
                    <a:lstStyle/>
                    <a:p>
                      <a:pPr marL="0" marR="0" algn="ctr">
                        <a:lnSpc>
                          <a:spcPct val="107000"/>
                        </a:lnSpc>
                        <a:spcBef>
                          <a:spcPts val="0"/>
                        </a:spcBef>
                        <a:spcAft>
                          <a:spcPts val="0"/>
                        </a:spcAft>
                      </a:pPr>
                      <a:r>
                        <a:rPr lang="en-US" sz="1100" cap="none" spc="0">
                          <a:solidFill>
                            <a:schemeClr val="tx1"/>
                          </a:solidFill>
                          <a:effectLst/>
                        </a:rPr>
                        <a:t>45%</a:t>
                      </a:r>
                      <a:endParaRPr lang="en-US" sz="11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769" marR="64038" marT="17077" marB="128075" anchor="b">
                    <a:lnL w="12700" cmpd="sng">
                      <a:noFill/>
                      <a:prstDash val="solid"/>
                    </a:lnL>
                    <a:lnR w="12700" cmpd="sng">
                      <a:noFill/>
                      <a:prstDash val="solid"/>
                    </a:lnR>
                    <a:lnT w="9525" cap="flat" cmpd="sng" algn="ctr">
                      <a:noFill/>
                      <a:prstDash val="solid"/>
                    </a:lnT>
                    <a:lnB w="12700" cmpd="sng">
                      <a:noFill/>
                      <a:prstDash val="solid"/>
                    </a:lnB>
                    <a:solidFill>
                      <a:schemeClr val="bg1">
                        <a:lumMod val="95000"/>
                      </a:schemeClr>
                    </a:solidFill>
                  </a:tcPr>
                </a:tc>
                <a:tc>
                  <a:txBody>
                    <a:bodyPr/>
                    <a:lstStyle/>
                    <a:p>
                      <a:pPr marL="0" marR="0" algn="ctr">
                        <a:lnSpc>
                          <a:spcPct val="107000"/>
                        </a:lnSpc>
                        <a:spcBef>
                          <a:spcPts val="0"/>
                        </a:spcBef>
                        <a:spcAft>
                          <a:spcPts val="0"/>
                        </a:spcAft>
                      </a:pPr>
                      <a:r>
                        <a:rPr lang="en-US" sz="1100" cap="none" spc="0">
                          <a:solidFill>
                            <a:schemeClr val="tx1"/>
                          </a:solidFill>
                          <a:effectLst/>
                        </a:rPr>
                        <a:t>91%</a:t>
                      </a:r>
                      <a:endParaRPr lang="en-US" sz="11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769" marR="64038" marT="17077" marB="128075" anchor="b">
                    <a:lnL w="12700" cmpd="sng">
                      <a:noFill/>
                      <a:prstDash val="solid"/>
                    </a:lnL>
                    <a:lnR w="12700" cmpd="sng">
                      <a:noFill/>
                      <a:prstDash val="solid"/>
                    </a:lnR>
                    <a:lnT w="9525" cap="flat" cmpd="sng" algn="ctr">
                      <a:noFill/>
                      <a:prstDash val="solid"/>
                    </a:lnT>
                    <a:lnB w="12700" cmpd="sng">
                      <a:noFill/>
                      <a:prstDash val="solid"/>
                    </a:lnB>
                    <a:solidFill>
                      <a:schemeClr val="bg1">
                        <a:lumMod val="95000"/>
                      </a:schemeClr>
                    </a:solidFill>
                  </a:tcPr>
                </a:tc>
                <a:tc>
                  <a:txBody>
                    <a:bodyPr/>
                    <a:lstStyle/>
                    <a:p>
                      <a:pPr marL="0" marR="0" algn="ctr">
                        <a:lnSpc>
                          <a:spcPct val="107000"/>
                        </a:lnSpc>
                        <a:spcBef>
                          <a:spcPts val="0"/>
                        </a:spcBef>
                        <a:spcAft>
                          <a:spcPts val="0"/>
                        </a:spcAft>
                      </a:pPr>
                      <a:r>
                        <a:rPr lang="en-US" sz="1100" cap="none" spc="0">
                          <a:solidFill>
                            <a:schemeClr val="tx1"/>
                          </a:solidFill>
                          <a:effectLst/>
                        </a:rPr>
                        <a:t>99%</a:t>
                      </a:r>
                      <a:endParaRPr lang="en-US" sz="11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769" marR="64038" marT="17077" marB="128075" anchor="b">
                    <a:lnL w="12700" cmpd="sng">
                      <a:noFill/>
                      <a:prstDash val="solid"/>
                    </a:lnL>
                    <a:lnR w="12700" cmpd="sng">
                      <a:noFill/>
                      <a:prstDash val="solid"/>
                    </a:lnR>
                    <a:lnT w="9525" cap="flat" cmpd="sng" algn="ctr">
                      <a:noFill/>
                      <a:prstDash val="solid"/>
                    </a:lnT>
                    <a:lnB w="12700" cmpd="sng">
                      <a:noFill/>
                      <a:prstDash val="solid"/>
                    </a:lnB>
                    <a:solidFill>
                      <a:schemeClr val="bg1">
                        <a:lumMod val="95000"/>
                      </a:schemeClr>
                    </a:solidFill>
                  </a:tcPr>
                </a:tc>
                <a:tc>
                  <a:txBody>
                    <a:bodyPr/>
                    <a:lstStyle/>
                    <a:p>
                      <a:pPr marL="0" marR="0" algn="ctr">
                        <a:lnSpc>
                          <a:spcPct val="107000"/>
                        </a:lnSpc>
                        <a:spcBef>
                          <a:spcPts val="0"/>
                        </a:spcBef>
                        <a:spcAft>
                          <a:spcPts val="0"/>
                        </a:spcAft>
                      </a:pPr>
                      <a:r>
                        <a:rPr lang="en-US" sz="1100" cap="none" spc="0">
                          <a:solidFill>
                            <a:schemeClr val="tx1"/>
                          </a:solidFill>
                          <a:effectLst/>
                        </a:rPr>
                        <a:t>86%</a:t>
                      </a:r>
                      <a:endParaRPr lang="en-US" sz="11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769" marR="64038" marT="17077" marB="128075" anchor="b">
                    <a:lnL w="12700" cmpd="sng">
                      <a:noFill/>
                      <a:prstDash val="solid"/>
                    </a:lnL>
                    <a:lnR w="12700" cmpd="sng">
                      <a:noFill/>
                      <a:prstDash val="solid"/>
                    </a:lnR>
                    <a:lnT w="9525" cap="flat" cmpd="sng" algn="ctr">
                      <a:noFill/>
                      <a:prstDash val="solid"/>
                    </a:lnT>
                    <a:lnB w="12700" cmpd="sng">
                      <a:noFill/>
                      <a:prstDash val="solid"/>
                    </a:lnB>
                    <a:solidFill>
                      <a:schemeClr val="bg1">
                        <a:lumMod val="95000"/>
                      </a:schemeClr>
                    </a:solidFill>
                  </a:tcPr>
                </a:tc>
                <a:extLst>
                  <a:ext uri="{0D108BD9-81ED-4DB2-BD59-A6C34878D82A}">
                    <a16:rowId xmlns:a16="http://schemas.microsoft.com/office/drawing/2014/main" val="1121659966"/>
                  </a:ext>
                </a:extLst>
              </a:tr>
              <a:tr h="352861">
                <a:tc>
                  <a:txBody>
                    <a:bodyPr/>
                    <a:lstStyle/>
                    <a:p>
                      <a:pPr marL="0" marR="0">
                        <a:lnSpc>
                          <a:spcPct val="107000"/>
                        </a:lnSpc>
                        <a:spcBef>
                          <a:spcPts val="0"/>
                        </a:spcBef>
                        <a:spcAft>
                          <a:spcPts val="0"/>
                        </a:spcAft>
                      </a:pPr>
                      <a:r>
                        <a:rPr lang="en-US" sz="1100" b="1" cap="none" spc="0">
                          <a:solidFill>
                            <a:schemeClr val="tx1"/>
                          </a:solidFill>
                          <a:effectLst/>
                        </a:rPr>
                        <a:t>If worked before entering, percentage full-time</a:t>
                      </a:r>
                      <a:endParaRPr lang="en-US" sz="1100" b="1"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769" marR="64038" marT="17077" marB="128075" anchor="b">
                    <a:lnL w="9525" cap="flat" cmpd="sng" algn="ctr">
                      <a:solidFill>
                        <a:schemeClr val="tx1"/>
                      </a:solidFill>
                      <a:prstDash val="solid"/>
                    </a:lnL>
                    <a:lnR w="12700" cmpd="sng">
                      <a:noFill/>
                      <a:prstDash val="solid"/>
                    </a:lnR>
                    <a:lnT w="12700" cmpd="sng">
                      <a:noFill/>
                      <a:prstDash val="solid"/>
                    </a:lnT>
                    <a:lnB w="9525" cap="flat" cmpd="sng" algn="ctr">
                      <a:noFill/>
                      <a:prstDash val="solid"/>
                    </a:lnB>
                    <a:noFill/>
                  </a:tcPr>
                </a:tc>
                <a:tc>
                  <a:txBody>
                    <a:bodyPr/>
                    <a:lstStyle/>
                    <a:p>
                      <a:pPr marL="0" marR="0" algn="ctr">
                        <a:lnSpc>
                          <a:spcPct val="107000"/>
                        </a:lnSpc>
                        <a:spcBef>
                          <a:spcPts val="0"/>
                        </a:spcBef>
                        <a:spcAft>
                          <a:spcPts val="0"/>
                        </a:spcAft>
                      </a:pPr>
                      <a:r>
                        <a:rPr lang="en-US" sz="1100" cap="none" spc="0" dirty="0">
                          <a:solidFill>
                            <a:schemeClr val="tx1"/>
                          </a:solidFill>
                          <a:effectLst/>
                        </a:rPr>
                        <a:t>82%</a:t>
                      </a:r>
                      <a:endParaRPr lang="en-US" sz="11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769" marR="64038" marT="17077" marB="128075" anchor="b">
                    <a:lnL w="12700" cmpd="sng">
                      <a:noFill/>
                      <a:prstDash val="solid"/>
                    </a:lnL>
                    <a:lnR w="12700" cmpd="sng">
                      <a:noFill/>
                      <a:prstDash val="solid"/>
                    </a:lnR>
                    <a:lnT w="12700" cmpd="sng">
                      <a:noFill/>
                      <a:prstDash val="solid"/>
                    </a:lnT>
                    <a:lnB w="9525" cap="flat" cmpd="sng" algn="ctr">
                      <a:noFill/>
                      <a:prstDash val="solid"/>
                    </a:lnB>
                    <a:noFill/>
                  </a:tcPr>
                </a:tc>
                <a:tc>
                  <a:txBody>
                    <a:bodyPr/>
                    <a:lstStyle/>
                    <a:p>
                      <a:pPr marL="0" marR="0" algn="ctr">
                        <a:lnSpc>
                          <a:spcPct val="107000"/>
                        </a:lnSpc>
                        <a:spcBef>
                          <a:spcPts val="0"/>
                        </a:spcBef>
                        <a:spcAft>
                          <a:spcPts val="0"/>
                        </a:spcAft>
                      </a:pPr>
                      <a:r>
                        <a:rPr lang="en-US" sz="1100" cap="none" spc="0">
                          <a:solidFill>
                            <a:schemeClr val="tx1"/>
                          </a:solidFill>
                          <a:effectLst/>
                        </a:rPr>
                        <a:t>75%</a:t>
                      </a:r>
                      <a:endParaRPr lang="en-US" sz="11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769" marR="64038" marT="17077" marB="128075" anchor="b">
                    <a:lnL w="12700" cmpd="sng">
                      <a:noFill/>
                      <a:prstDash val="solid"/>
                    </a:lnL>
                    <a:lnR w="12700" cmpd="sng">
                      <a:noFill/>
                      <a:prstDash val="solid"/>
                    </a:lnR>
                    <a:lnT w="12700" cmpd="sng">
                      <a:noFill/>
                      <a:prstDash val="solid"/>
                    </a:lnT>
                    <a:lnB w="9525" cap="flat" cmpd="sng" algn="ctr">
                      <a:noFill/>
                      <a:prstDash val="solid"/>
                    </a:lnB>
                    <a:noFill/>
                  </a:tcPr>
                </a:tc>
                <a:tc>
                  <a:txBody>
                    <a:bodyPr/>
                    <a:lstStyle/>
                    <a:p>
                      <a:pPr marL="0" marR="0" algn="ctr">
                        <a:lnSpc>
                          <a:spcPct val="107000"/>
                        </a:lnSpc>
                        <a:spcBef>
                          <a:spcPts val="0"/>
                        </a:spcBef>
                        <a:spcAft>
                          <a:spcPts val="0"/>
                        </a:spcAft>
                      </a:pPr>
                      <a:r>
                        <a:rPr lang="en-US" sz="1100" cap="none" spc="0">
                          <a:solidFill>
                            <a:schemeClr val="tx1"/>
                          </a:solidFill>
                          <a:effectLst/>
                        </a:rPr>
                        <a:t>71%</a:t>
                      </a:r>
                      <a:endParaRPr lang="en-US" sz="11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769" marR="64038" marT="17077" marB="128075" anchor="b">
                    <a:lnL w="12700" cmpd="sng">
                      <a:noFill/>
                      <a:prstDash val="solid"/>
                    </a:lnL>
                    <a:lnR w="12700" cmpd="sng">
                      <a:noFill/>
                      <a:prstDash val="solid"/>
                    </a:lnR>
                    <a:lnT w="12700" cmpd="sng">
                      <a:noFill/>
                      <a:prstDash val="solid"/>
                    </a:lnT>
                    <a:lnB w="9525" cap="flat" cmpd="sng" algn="ctr">
                      <a:noFill/>
                      <a:prstDash val="solid"/>
                    </a:lnB>
                    <a:noFill/>
                  </a:tcPr>
                </a:tc>
                <a:tc>
                  <a:txBody>
                    <a:bodyPr/>
                    <a:lstStyle/>
                    <a:p>
                      <a:pPr marL="0" marR="0" algn="ctr">
                        <a:lnSpc>
                          <a:spcPct val="107000"/>
                        </a:lnSpc>
                        <a:spcBef>
                          <a:spcPts val="0"/>
                        </a:spcBef>
                        <a:spcAft>
                          <a:spcPts val="0"/>
                        </a:spcAft>
                      </a:pPr>
                      <a:r>
                        <a:rPr lang="en-US" sz="1100" cap="none" spc="0">
                          <a:solidFill>
                            <a:schemeClr val="tx1"/>
                          </a:solidFill>
                          <a:effectLst/>
                        </a:rPr>
                        <a:t>75%</a:t>
                      </a:r>
                      <a:endParaRPr lang="en-US" sz="11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769" marR="64038" marT="17077" marB="128075" anchor="b">
                    <a:lnL w="12700" cmpd="sng">
                      <a:noFill/>
                      <a:prstDash val="solid"/>
                    </a:lnL>
                    <a:lnR w="12700" cmpd="sng">
                      <a:noFill/>
                      <a:prstDash val="solid"/>
                    </a:lnR>
                    <a:lnT w="12700" cmpd="sng">
                      <a:noFill/>
                      <a:prstDash val="solid"/>
                    </a:lnT>
                    <a:lnB w="9525" cap="flat" cmpd="sng" algn="ctr">
                      <a:noFill/>
                      <a:prstDash val="solid"/>
                    </a:lnB>
                    <a:noFill/>
                  </a:tcPr>
                </a:tc>
                <a:tc>
                  <a:txBody>
                    <a:bodyPr/>
                    <a:lstStyle/>
                    <a:p>
                      <a:pPr marL="0" marR="0" algn="ctr">
                        <a:lnSpc>
                          <a:spcPct val="107000"/>
                        </a:lnSpc>
                        <a:spcBef>
                          <a:spcPts val="0"/>
                        </a:spcBef>
                        <a:spcAft>
                          <a:spcPts val="0"/>
                        </a:spcAft>
                      </a:pPr>
                      <a:r>
                        <a:rPr lang="en-US" sz="1100" cap="none" spc="0">
                          <a:solidFill>
                            <a:schemeClr val="tx1"/>
                          </a:solidFill>
                          <a:effectLst/>
                        </a:rPr>
                        <a:t>73%</a:t>
                      </a:r>
                      <a:endParaRPr lang="en-US" sz="11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769" marR="64038" marT="17077" marB="128075" anchor="b">
                    <a:lnL w="12700" cmpd="sng">
                      <a:noFill/>
                      <a:prstDash val="solid"/>
                    </a:lnL>
                    <a:lnR w="12700" cmpd="sng">
                      <a:noFill/>
                      <a:prstDash val="solid"/>
                    </a:lnR>
                    <a:lnT w="12700" cmpd="sng">
                      <a:noFill/>
                      <a:prstDash val="solid"/>
                    </a:lnT>
                    <a:lnB w="9525" cap="flat" cmpd="sng" algn="ctr">
                      <a:noFill/>
                      <a:prstDash val="solid"/>
                    </a:lnB>
                    <a:noFill/>
                  </a:tcPr>
                </a:tc>
                <a:extLst>
                  <a:ext uri="{0D108BD9-81ED-4DB2-BD59-A6C34878D82A}">
                    <a16:rowId xmlns:a16="http://schemas.microsoft.com/office/drawing/2014/main" val="3538794668"/>
                  </a:ext>
                </a:extLst>
              </a:tr>
              <a:tr h="352861">
                <a:tc>
                  <a:txBody>
                    <a:bodyPr/>
                    <a:lstStyle/>
                    <a:p>
                      <a:pPr marL="0" marR="0">
                        <a:lnSpc>
                          <a:spcPct val="107000"/>
                        </a:lnSpc>
                        <a:spcBef>
                          <a:spcPts val="0"/>
                        </a:spcBef>
                        <a:spcAft>
                          <a:spcPts val="0"/>
                        </a:spcAft>
                      </a:pPr>
                      <a:r>
                        <a:rPr lang="en-US" sz="1100" b="1" cap="none" spc="0">
                          <a:solidFill>
                            <a:schemeClr val="tx1"/>
                          </a:solidFill>
                          <a:effectLst/>
                        </a:rPr>
                        <a:t>Volunteered in a parish or other setting</a:t>
                      </a:r>
                      <a:endParaRPr lang="en-US" sz="1100" b="1"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769" marR="64038" marT="17077" marB="128075" anchor="b">
                    <a:lnL w="9525" cap="flat" cmpd="sng" algn="ctr">
                      <a:solidFill>
                        <a:schemeClr val="tx1"/>
                      </a:solidFill>
                      <a:prstDash val="solid"/>
                    </a:lnL>
                    <a:lnR w="12700" cmpd="sng">
                      <a:noFill/>
                      <a:prstDash val="solid"/>
                    </a:lnR>
                    <a:lnT w="9525" cap="flat" cmpd="sng" algn="ctr">
                      <a:noFill/>
                      <a:prstDash val="solid"/>
                    </a:lnT>
                    <a:lnB w="12700" cmpd="sng">
                      <a:noFill/>
                      <a:prstDash val="solid"/>
                    </a:lnB>
                    <a:solidFill>
                      <a:schemeClr val="bg1">
                        <a:lumMod val="95000"/>
                      </a:schemeClr>
                    </a:solidFill>
                  </a:tcPr>
                </a:tc>
                <a:tc>
                  <a:txBody>
                    <a:bodyPr/>
                    <a:lstStyle/>
                    <a:p>
                      <a:pPr marL="0" marR="0" algn="ctr">
                        <a:lnSpc>
                          <a:spcPct val="107000"/>
                        </a:lnSpc>
                        <a:spcBef>
                          <a:spcPts val="0"/>
                        </a:spcBef>
                        <a:spcAft>
                          <a:spcPts val="0"/>
                        </a:spcAft>
                      </a:pPr>
                      <a:r>
                        <a:rPr lang="en-US" sz="1100" cap="none" spc="0" dirty="0">
                          <a:solidFill>
                            <a:schemeClr val="tx1"/>
                          </a:solidFill>
                          <a:effectLst/>
                        </a:rPr>
                        <a:t>54%</a:t>
                      </a:r>
                      <a:endParaRPr lang="en-US" sz="11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769" marR="64038" marT="17077" marB="128075" anchor="b">
                    <a:lnL w="12700" cmpd="sng">
                      <a:noFill/>
                      <a:prstDash val="solid"/>
                    </a:lnL>
                    <a:lnR w="12700" cmpd="sng">
                      <a:noFill/>
                      <a:prstDash val="solid"/>
                    </a:lnR>
                    <a:lnT w="9525" cap="flat" cmpd="sng" algn="ctr">
                      <a:noFill/>
                      <a:prstDash val="solid"/>
                    </a:lnT>
                    <a:lnB w="12700" cmpd="sng">
                      <a:noFill/>
                      <a:prstDash val="solid"/>
                    </a:lnB>
                    <a:solidFill>
                      <a:schemeClr val="bg1">
                        <a:lumMod val="95000"/>
                      </a:schemeClr>
                    </a:solidFill>
                  </a:tcPr>
                </a:tc>
                <a:tc>
                  <a:txBody>
                    <a:bodyPr/>
                    <a:lstStyle/>
                    <a:p>
                      <a:pPr marL="0" marR="0" algn="ctr">
                        <a:lnSpc>
                          <a:spcPct val="107000"/>
                        </a:lnSpc>
                        <a:spcBef>
                          <a:spcPts val="0"/>
                        </a:spcBef>
                        <a:spcAft>
                          <a:spcPts val="0"/>
                        </a:spcAft>
                      </a:pPr>
                      <a:r>
                        <a:rPr lang="en-US" sz="1100" cap="none" spc="0">
                          <a:solidFill>
                            <a:schemeClr val="tx1"/>
                          </a:solidFill>
                          <a:effectLst/>
                        </a:rPr>
                        <a:t>30%</a:t>
                      </a:r>
                      <a:endParaRPr lang="en-US" sz="11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769" marR="64038" marT="17077" marB="128075" anchor="b">
                    <a:lnL w="12700" cmpd="sng">
                      <a:noFill/>
                      <a:prstDash val="solid"/>
                    </a:lnL>
                    <a:lnR w="12700" cmpd="sng">
                      <a:noFill/>
                      <a:prstDash val="solid"/>
                    </a:lnR>
                    <a:lnT w="9525" cap="flat" cmpd="sng" algn="ctr">
                      <a:noFill/>
                      <a:prstDash val="solid"/>
                    </a:lnT>
                    <a:lnB w="12700" cmpd="sng">
                      <a:noFill/>
                      <a:prstDash val="solid"/>
                    </a:lnB>
                    <a:solidFill>
                      <a:schemeClr val="bg1">
                        <a:lumMod val="95000"/>
                      </a:schemeClr>
                    </a:solidFill>
                  </a:tcPr>
                </a:tc>
                <a:tc>
                  <a:txBody>
                    <a:bodyPr/>
                    <a:lstStyle/>
                    <a:p>
                      <a:pPr marL="0" marR="0" algn="ctr">
                        <a:lnSpc>
                          <a:spcPct val="107000"/>
                        </a:lnSpc>
                        <a:spcBef>
                          <a:spcPts val="0"/>
                        </a:spcBef>
                        <a:spcAft>
                          <a:spcPts val="0"/>
                        </a:spcAft>
                      </a:pPr>
                      <a:r>
                        <a:rPr lang="en-US" sz="1100" cap="none" spc="0">
                          <a:solidFill>
                            <a:schemeClr val="tx1"/>
                          </a:solidFill>
                          <a:effectLst/>
                        </a:rPr>
                        <a:t>68%</a:t>
                      </a:r>
                      <a:endParaRPr lang="en-US" sz="11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769" marR="64038" marT="17077" marB="128075" anchor="b">
                    <a:lnL w="12700" cmpd="sng">
                      <a:noFill/>
                      <a:prstDash val="solid"/>
                    </a:lnL>
                    <a:lnR w="12700" cmpd="sng">
                      <a:noFill/>
                      <a:prstDash val="solid"/>
                    </a:lnR>
                    <a:lnT w="9525" cap="flat" cmpd="sng" algn="ctr">
                      <a:noFill/>
                      <a:prstDash val="solid"/>
                    </a:lnT>
                    <a:lnB w="12700" cmpd="sng">
                      <a:noFill/>
                      <a:prstDash val="solid"/>
                    </a:lnB>
                    <a:solidFill>
                      <a:schemeClr val="bg1">
                        <a:lumMod val="95000"/>
                      </a:schemeClr>
                    </a:solidFill>
                  </a:tcPr>
                </a:tc>
                <a:tc>
                  <a:txBody>
                    <a:bodyPr/>
                    <a:lstStyle/>
                    <a:p>
                      <a:pPr marL="0" marR="0" algn="ctr">
                        <a:lnSpc>
                          <a:spcPct val="107000"/>
                        </a:lnSpc>
                        <a:spcBef>
                          <a:spcPts val="0"/>
                        </a:spcBef>
                        <a:spcAft>
                          <a:spcPts val="0"/>
                        </a:spcAft>
                      </a:pPr>
                      <a:r>
                        <a:rPr lang="en-US" sz="1100" cap="none" spc="0">
                          <a:solidFill>
                            <a:schemeClr val="tx1"/>
                          </a:solidFill>
                          <a:effectLst/>
                        </a:rPr>
                        <a:t>57%</a:t>
                      </a:r>
                      <a:endParaRPr lang="en-US" sz="11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769" marR="64038" marT="17077" marB="128075" anchor="b">
                    <a:lnL w="12700" cmpd="sng">
                      <a:noFill/>
                      <a:prstDash val="solid"/>
                    </a:lnL>
                    <a:lnR w="12700" cmpd="sng">
                      <a:noFill/>
                      <a:prstDash val="solid"/>
                    </a:lnR>
                    <a:lnT w="9525" cap="flat" cmpd="sng" algn="ctr">
                      <a:noFill/>
                      <a:prstDash val="solid"/>
                    </a:lnT>
                    <a:lnB w="12700" cmpd="sng">
                      <a:noFill/>
                      <a:prstDash val="solid"/>
                    </a:lnB>
                    <a:solidFill>
                      <a:schemeClr val="bg1">
                        <a:lumMod val="95000"/>
                      </a:schemeClr>
                    </a:solidFill>
                  </a:tcPr>
                </a:tc>
                <a:tc>
                  <a:txBody>
                    <a:bodyPr/>
                    <a:lstStyle/>
                    <a:p>
                      <a:pPr marL="0" marR="0" algn="ctr">
                        <a:lnSpc>
                          <a:spcPct val="107000"/>
                        </a:lnSpc>
                        <a:spcBef>
                          <a:spcPts val="0"/>
                        </a:spcBef>
                        <a:spcAft>
                          <a:spcPts val="0"/>
                        </a:spcAft>
                      </a:pPr>
                      <a:r>
                        <a:rPr lang="en-US" sz="1100" cap="none" spc="0">
                          <a:solidFill>
                            <a:schemeClr val="tx1"/>
                          </a:solidFill>
                          <a:effectLst/>
                        </a:rPr>
                        <a:t>58%</a:t>
                      </a:r>
                      <a:endParaRPr lang="en-US" sz="11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769" marR="64038" marT="17077" marB="128075" anchor="b">
                    <a:lnL w="12700" cmpd="sng">
                      <a:noFill/>
                      <a:prstDash val="solid"/>
                    </a:lnL>
                    <a:lnR w="12700" cmpd="sng">
                      <a:noFill/>
                      <a:prstDash val="solid"/>
                    </a:lnR>
                    <a:lnT w="9525" cap="flat" cmpd="sng" algn="ctr">
                      <a:noFill/>
                      <a:prstDash val="solid"/>
                    </a:lnT>
                    <a:lnB w="12700" cmpd="sng">
                      <a:noFill/>
                      <a:prstDash val="solid"/>
                    </a:lnB>
                    <a:solidFill>
                      <a:schemeClr val="bg1">
                        <a:lumMod val="95000"/>
                      </a:schemeClr>
                    </a:solidFill>
                  </a:tcPr>
                </a:tc>
                <a:extLst>
                  <a:ext uri="{0D108BD9-81ED-4DB2-BD59-A6C34878D82A}">
                    <a16:rowId xmlns:a16="http://schemas.microsoft.com/office/drawing/2014/main" val="3849047391"/>
                  </a:ext>
                </a:extLst>
              </a:tr>
              <a:tr h="352861">
                <a:tc>
                  <a:txBody>
                    <a:bodyPr/>
                    <a:lstStyle/>
                    <a:p>
                      <a:pPr marL="0" marR="0">
                        <a:lnSpc>
                          <a:spcPct val="107000"/>
                        </a:lnSpc>
                        <a:spcBef>
                          <a:spcPts val="0"/>
                        </a:spcBef>
                        <a:spcAft>
                          <a:spcPts val="0"/>
                        </a:spcAft>
                      </a:pPr>
                      <a:r>
                        <a:rPr lang="en-US" sz="1100" b="1" cap="none" spc="0">
                          <a:solidFill>
                            <a:schemeClr val="tx1"/>
                          </a:solidFill>
                          <a:effectLst/>
                        </a:rPr>
                        <a:t>Volunteered in a religious institute</a:t>
                      </a:r>
                      <a:endParaRPr lang="en-US" sz="1100" b="1"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769" marR="64038" marT="17077" marB="128075" anchor="b">
                    <a:lnL w="9525" cap="flat" cmpd="sng" algn="ctr">
                      <a:solidFill>
                        <a:schemeClr val="tx1"/>
                      </a:solidFill>
                      <a:prstDash val="solid"/>
                    </a:lnL>
                    <a:lnR w="12700" cmpd="sng">
                      <a:noFill/>
                      <a:prstDash val="solid"/>
                    </a:lnR>
                    <a:lnT w="12700" cmpd="sng">
                      <a:noFill/>
                      <a:prstDash val="solid"/>
                    </a:lnT>
                    <a:lnB w="9525" cap="flat" cmpd="sng" algn="ctr">
                      <a:noFill/>
                      <a:prstDash val="solid"/>
                    </a:lnB>
                    <a:noFill/>
                  </a:tcPr>
                </a:tc>
                <a:tc>
                  <a:txBody>
                    <a:bodyPr/>
                    <a:lstStyle/>
                    <a:p>
                      <a:pPr marL="0" marR="0" algn="ctr">
                        <a:lnSpc>
                          <a:spcPct val="107000"/>
                        </a:lnSpc>
                        <a:spcBef>
                          <a:spcPts val="0"/>
                        </a:spcBef>
                        <a:spcAft>
                          <a:spcPts val="0"/>
                        </a:spcAft>
                      </a:pPr>
                      <a:r>
                        <a:rPr lang="en-US" sz="1100" cap="none" spc="0" dirty="0">
                          <a:solidFill>
                            <a:schemeClr val="tx1"/>
                          </a:solidFill>
                          <a:effectLst/>
                        </a:rPr>
                        <a:t>9%</a:t>
                      </a:r>
                      <a:endParaRPr lang="en-US" sz="11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769" marR="64038" marT="17077" marB="128075" anchor="b">
                    <a:lnL w="12700" cmpd="sng">
                      <a:noFill/>
                      <a:prstDash val="solid"/>
                    </a:lnL>
                    <a:lnR w="12700" cmpd="sng">
                      <a:noFill/>
                      <a:prstDash val="solid"/>
                    </a:lnR>
                    <a:lnT w="12700" cmpd="sng">
                      <a:noFill/>
                      <a:prstDash val="solid"/>
                    </a:lnT>
                    <a:lnB w="9525" cap="flat" cmpd="sng" algn="ctr">
                      <a:noFill/>
                      <a:prstDash val="solid"/>
                    </a:lnB>
                    <a:noFill/>
                  </a:tcPr>
                </a:tc>
                <a:tc>
                  <a:txBody>
                    <a:bodyPr/>
                    <a:lstStyle/>
                    <a:p>
                      <a:pPr marL="0" marR="0" algn="ctr">
                        <a:lnSpc>
                          <a:spcPct val="107000"/>
                        </a:lnSpc>
                        <a:spcBef>
                          <a:spcPts val="0"/>
                        </a:spcBef>
                        <a:spcAft>
                          <a:spcPts val="0"/>
                        </a:spcAft>
                      </a:pPr>
                      <a:r>
                        <a:rPr lang="en-US" sz="1100" cap="none" spc="0">
                          <a:solidFill>
                            <a:schemeClr val="tx1"/>
                          </a:solidFill>
                          <a:effectLst/>
                        </a:rPr>
                        <a:t>10%</a:t>
                      </a:r>
                      <a:endParaRPr lang="en-US" sz="11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769" marR="64038" marT="17077" marB="128075" anchor="b">
                    <a:lnL w="12700" cmpd="sng">
                      <a:noFill/>
                      <a:prstDash val="solid"/>
                    </a:lnL>
                    <a:lnR w="12700" cmpd="sng">
                      <a:noFill/>
                      <a:prstDash val="solid"/>
                    </a:lnR>
                    <a:lnT w="12700" cmpd="sng">
                      <a:noFill/>
                      <a:prstDash val="solid"/>
                    </a:lnT>
                    <a:lnB w="9525" cap="flat" cmpd="sng" algn="ctr">
                      <a:noFill/>
                      <a:prstDash val="solid"/>
                    </a:lnB>
                    <a:noFill/>
                  </a:tcPr>
                </a:tc>
                <a:tc>
                  <a:txBody>
                    <a:bodyPr/>
                    <a:lstStyle/>
                    <a:p>
                      <a:pPr marL="0" marR="0" algn="ctr">
                        <a:lnSpc>
                          <a:spcPct val="107000"/>
                        </a:lnSpc>
                        <a:spcBef>
                          <a:spcPts val="0"/>
                        </a:spcBef>
                        <a:spcAft>
                          <a:spcPts val="0"/>
                        </a:spcAft>
                      </a:pPr>
                      <a:r>
                        <a:rPr lang="en-US" sz="1100" cap="none" spc="0">
                          <a:solidFill>
                            <a:schemeClr val="tx1"/>
                          </a:solidFill>
                          <a:effectLst/>
                        </a:rPr>
                        <a:t>23%</a:t>
                      </a:r>
                      <a:endParaRPr lang="en-US" sz="11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769" marR="64038" marT="17077" marB="128075" anchor="b">
                    <a:lnL w="12700" cmpd="sng">
                      <a:noFill/>
                      <a:prstDash val="solid"/>
                    </a:lnL>
                    <a:lnR w="12700" cmpd="sng">
                      <a:noFill/>
                      <a:prstDash val="solid"/>
                    </a:lnR>
                    <a:lnT w="12700" cmpd="sng">
                      <a:noFill/>
                      <a:prstDash val="solid"/>
                    </a:lnT>
                    <a:lnB w="9525" cap="flat" cmpd="sng" algn="ctr">
                      <a:noFill/>
                      <a:prstDash val="solid"/>
                    </a:lnB>
                    <a:noFill/>
                  </a:tcPr>
                </a:tc>
                <a:tc>
                  <a:txBody>
                    <a:bodyPr/>
                    <a:lstStyle/>
                    <a:p>
                      <a:pPr marL="0" marR="0" algn="ctr">
                        <a:lnSpc>
                          <a:spcPct val="107000"/>
                        </a:lnSpc>
                        <a:spcBef>
                          <a:spcPts val="0"/>
                        </a:spcBef>
                        <a:spcAft>
                          <a:spcPts val="0"/>
                        </a:spcAft>
                      </a:pPr>
                      <a:r>
                        <a:rPr lang="en-US" sz="1100" cap="none" spc="0">
                          <a:solidFill>
                            <a:schemeClr val="tx1"/>
                          </a:solidFill>
                          <a:effectLst/>
                        </a:rPr>
                        <a:t>9%</a:t>
                      </a:r>
                      <a:endParaRPr lang="en-US" sz="11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769" marR="64038" marT="17077" marB="128075" anchor="b">
                    <a:lnL w="12700" cmpd="sng">
                      <a:noFill/>
                      <a:prstDash val="solid"/>
                    </a:lnL>
                    <a:lnR w="12700" cmpd="sng">
                      <a:noFill/>
                      <a:prstDash val="solid"/>
                    </a:lnR>
                    <a:lnT w="12700" cmpd="sng">
                      <a:noFill/>
                      <a:prstDash val="solid"/>
                    </a:lnT>
                    <a:lnB w="9525" cap="flat" cmpd="sng" algn="ctr">
                      <a:noFill/>
                      <a:prstDash val="solid"/>
                    </a:lnB>
                    <a:noFill/>
                  </a:tcPr>
                </a:tc>
                <a:tc>
                  <a:txBody>
                    <a:bodyPr/>
                    <a:lstStyle/>
                    <a:p>
                      <a:pPr marL="0" marR="0" algn="ctr">
                        <a:lnSpc>
                          <a:spcPct val="107000"/>
                        </a:lnSpc>
                        <a:spcBef>
                          <a:spcPts val="0"/>
                        </a:spcBef>
                        <a:spcAft>
                          <a:spcPts val="0"/>
                        </a:spcAft>
                      </a:pPr>
                      <a:r>
                        <a:rPr lang="en-US" sz="1100" cap="none" spc="0">
                          <a:solidFill>
                            <a:schemeClr val="tx1"/>
                          </a:solidFill>
                          <a:effectLst/>
                        </a:rPr>
                        <a:t>10%</a:t>
                      </a:r>
                      <a:endParaRPr lang="en-US" sz="11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769" marR="64038" marT="17077" marB="128075" anchor="b">
                    <a:lnL w="12700" cmpd="sng">
                      <a:noFill/>
                      <a:prstDash val="solid"/>
                    </a:lnL>
                    <a:lnR w="12700" cmpd="sng">
                      <a:noFill/>
                      <a:prstDash val="solid"/>
                    </a:lnR>
                    <a:lnT w="12700" cmpd="sng">
                      <a:noFill/>
                      <a:prstDash val="solid"/>
                    </a:lnT>
                    <a:lnB w="9525" cap="flat" cmpd="sng" algn="ctr">
                      <a:noFill/>
                      <a:prstDash val="solid"/>
                    </a:lnB>
                    <a:noFill/>
                  </a:tcPr>
                </a:tc>
                <a:extLst>
                  <a:ext uri="{0D108BD9-81ED-4DB2-BD59-A6C34878D82A}">
                    <a16:rowId xmlns:a16="http://schemas.microsoft.com/office/drawing/2014/main" val="662976468"/>
                  </a:ext>
                </a:extLst>
              </a:tr>
              <a:tr h="352861">
                <a:tc>
                  <a:txBody>
                    <a:bodyPr/>
                    <a:lstStyle/>
                    <a:p>
                      <a:pPr marL="0" marR="0">
                        <a:lnSpc>
                          <a:spcPct val="107000"/>
                        </a:lnSpc>
                        <a:spcBef>
                          <a:spcPts val="0"/>
                        </a:spcBef>
                        <a:spcAft>
                          <a:spcPts val="0"/>
                        </a:spcAft>
                      </a:pPr>
                      <a:r>
                        <a:rPr lang="en-US" sz="1100" b="1" cap="none" spc="0">
                          <a:solidFill>
                            <a:schemeClr val="tx1"/>
                          </a:solidFill>
                          <a:effectLst/>
                        </a:rPr>
                        <a:t>Attended a World Youth Day</a:t>
                      </a:r>
                      <a:endParaRPr lang="en-US" sz="1100" b="1"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769" marR="64038" marT="17077" marB="128075" anchor="b">
                    <a:lnL w="9525" cap="flat" cmpd="sng" algn="ctr">
                      <a:solidFill>
                        <a:schemeClr val="tx1"/>
                      </a:solidFill>
                      <a:prstDash val="solid"/>
                    </a:lnL>
                    <a:lnR w="12700" cmpd="sng">
                      <a:noFill/>
                      <a:prstDash val="solid"/>
                    </a:lnR>
                    <a:lnT w="9525" cap="flat" cmpd="sng" algn="ctr">
                      <a:noFill/>
                      <a:prstDash val="solid"/>
                    </a:lnT>
                    <a:lnB w="12700" cmpd="sng">
                      <a:noFill/>
                      <a:prstDash val="solid"/>
                    </a:lnB>
                    <a:solidFill>
                      <a:schemeClr val="bg1">
                        <a:lumMod val="95000"/>
                      </a:schemeClr>
                    </a:solidFill>
                  </a:tcPr>
                </a:tc>
                <a:tc>
                  <a:txBody>
                    <a:bodyPr/>
                    <a:lstStyle/>
                    <a:p>
                      <a:pPr marL="0" marR="0" algn="ctr">
                        <a:lnSpc>
                          <a:spcPct val="107000"/>
                        </a:lnSpc>
                        <a:spcBef>
                          <a:spcPts val="0"/>
                        </a:spcBef>
                        <a:spcAft>
                          <a:spcPts val="0"/>
                        </a:spcAft>
                      </a:pPr>
                      <a:r>
                        <a:rPr lang="en-US" sz="1100" cap="none" spc="0" dirty="0">
                          <a:solidFill>
                            <a:schemeClr val="tx1"/>
                          </a:solidFill>
                          <a:effectLst/>
                        </a:rPr>
                        <a:t>13%</a:t>
                      </a:r>
                      <a:endParaRPr lang="en-US" sz="11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769" marR="64038" marT="17077" marB="128075" anchor="b">
                    <a:lnL w="12700" cmpd="sng">
                      <a:noFill/>
                      <a:prstDash val="solid"/>
                    </a:lnL>
                    <a:lnR w="12700" cmpd="sng">
                      <a:noFill/>
                      <a:prstDash val="solid"/>
                    </a:lnR>
                    <a:lnT w="9525" cap="flat" cmpd="sng" algn="ctr">
                      <a:noFill/>
                      <a:prstDash val="solid"/>
                    </a:lnT>
                    <a:lnB w="12700" cmpd="sng">
                      <a:noFill/>
                      <a:prstDash val="solid"/>
                    </a:lnB>
                    <a:solidFill>
                      <a:schemeClr val="bg1">
                        <a:lumMod val="95000"/>
                      </a:schemeClr>
                    </a:solidFill>
                  </a:tcPr>
                </a:tc>
                <a:tc>
                  <a:txBody>
                    <a:bodyPr/>
                    <a:lstStyle/>
                    <a:p>
                      <a:pPr marL="0" marR="0" algn="ctr">
                        <a:lnSpc>
                          <a:spcPct val="107000"/>
                        </a:lnSpc>
                        <a:spcBef>
                          <a:spcPts val="0"/>
                        </a:spcBef>
                        <a:spcAft>
                          <a:spcPts val="0"/>
                        </a:spcAft>
                      </a:pPr>
                      <a:r>
                        <a:rPr lang="en-US" sz="1100" cap="none" spc="0">
                          <a:solidFill>
                            <a:schemeClr val="tx1"/>
                          </a:solidFill>
                          <a:effectLst/>
                        </a:rPr>
                        <a:t>45%</a:t>
                      </a:r>
                      <a:endParaRPr lang="en-US" sz="11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769" marR="64038" marT="17077" marB="128075" anchor="b">
                    <a:lnL w="12700" cmpd="sng">
                      <a:noFill/>
                      <a:prstDash val="solid"/>
                    </a:lnL>
                    <a:lnR w="12700" cmpd="sng">
                      <a:noFill/>
                      <a:prstDash val="solid"/>
                    </a:lnR>
                    <a:lnT w="9525" cap="flat" cmpd="sng" algn="ctr">
                      <a:noFill/>
                      <a:prstDash val="solid"/>
                    </a:lnT>
                    <a:lnB w="12700" cmpd="sng">
                      <a:noFill/>
                      <a:prstDash val="solid"/>
                    </a:lnB>
                    <a:solidFill>
                      <a:schemeClr val="bg1">
                        <a:lumMod val="95000"/>
                      </a:schemeClr>
                    </a:solidFill>
                  </a:tcPr>
                </a:tc>
                <a:tc>
                  <a:txBody>
                    <a:bodyPr/>
                    <a:lstStyle/>
                    <a:p>
                      <a:pPr marL="0" marR="0" algn="ctr">
                        <a:lnSpc>
                          <a:spcPct val="107000"/>
                        </a:lnSpc>
                        <a:spcBef>
                          <a:spcPts val="0"/>
                        </a:spcBef>
                        <a:spcAft>
                          <a:spcPts val="0"/>
                        </a:spcAft>
                      </a:pPr>
                      <a:r>
                        <a:rPr lang="en-US" sz="1100" cap="none" spc="0">
                          <a:solidFill>
                            <a:schemeClr val="tx1"/>
                          </a:solidFill>
                          <a:effectLst/>
                        </a:rPr>
                        <a:t>30%</a:t>
                      </a:r>
                      <a:endParaRPr lang="en-US" sz="11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769" marR="64038" marT="17077" marB="128075" anchor="b">
                    <a:lnL w="12700" cmpd="sng">
                      <a:noFill/>
                      <a:prstDash val="solid"/>
                    </a:lnL>
                    <a:lnR w="12700" cmpd="sng">
                      <a:noFill/>
                      <a:prstDash val="solid"/>
                    </a:lnR>
                    <a:lnT w="9525" cap="flat" cmpd="sng" algn="ctr">
                      <a:noFill/>
                      <a:prstDash val="solid"/>
                    </a:lnT>
                    <a:lnB w="12700" cmpd="sng">
                      <a:noFill/>
                      <a:prstDash val="solid"/>
                    </a:lnB>
                    <a:solidFill>
                      <a:schemeClr val="bg1">
                        <a:lumMod val="95000"/>
                      </a:schemeClr>
                    </a:solidFill>
                  </a:tcPr>
                </a:tc>
                <a:tc>
                  <a:txBody>
                    <a:bodyPr/>
                    <a:lstStyle/>
                    <a:p>
                      <a:pPr marL="0" marR="0" algn="ctr">
                        <a:lnSpc>
                          <a:spcPct val="107000"/>
                        </a:lnSpc>
                        <a:spcBef>
                          <a:spcPts val="0"/>
                        </a:spcBef>
                        <a:spcAft>
                          <a:spcPts val="0"/>
                        </a:spcAft>
                      </a:pPr>
                      <a:r>
                        <a:rPr lang="en-US" sz="1100" cap="none" spc="0">
                          <a:solidFill>
                            <a:schemeClr val="tx1"/>
                          </a:solidFill>
                          <a:effectLst/>
                        </a:rPr>
                        <a:t>31%</a:t>
                      </a:r>
                      <a:endParaRPr lang="en-US" sz="11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769" marR="64038" marT="17077" marB="128075" anchor="b">
                    <a:lnL w="12700" cmpd="sng">
                      <a:noFill/>
                      <a:prstDash val="solid"/>
                    </a:lnL>
                    <a:lnR w="12700" cmpd="sng">
                      <a:noFill/>
                      <a:prstDash val="solid"/>
                    </a:lnR>
                    <a:lnT w="9525" cap="flat" cmpd="sng" algn="ctr">
                      <a:noFill/>
                      <a:prstDash val="solid"/>
                    </a:lnT>
                    <a:lnB w="12700" cmpd="sng">
                      <a:noFill/>
                      <a:prstDash val="solid"/>
                    </a:lnB>
                    <a:solidFill>
                      <a:schemeClr val="bg1">
                        <a:lumMod val="95000"/>
                      </a:schemeClr>
                    </a:solidFill>
                  </a:tcPr>
                </a:tc>
                <a:tc>
                  <a:txBody>
                    <a:bodyPr/>
                    <a:lstStyle/>
                    <a:p>
                      <a:pPr marL="0" marR="0" algn="ctr">
                        <a:lnSpc>
                          <a:spcPct val="107000"/>
                        </a:lnSpc>
                        <a:spcBef>
                          <a:spcPts val="0"/>
                        </a:spcBef>
                        <a:spcAft>
                          <a:spcPts val="0"/>
                        </a:spcAft>
                      </a:pPr>
                      <a:r>
                        <a:rPr lang="en-US" sz="1100" cap="none" spc="0">
                          <a:solidFill>
                            <a:schemeClr val="tx1"/>
                          </a:solidFill>
                          <a:effectLst/>
                        </a:rPr>
                        <a:t>22%</a:t>
                      </a:r>
                      <a:endParaRPr lang="en-US" sz="11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769" marR="64038" marT="17077" marB="128075" anchor="b">
                    <a:lnL w="12700" cmpd="sng">
                      <a:noFill/>
                      <a:prstDash val="solid"/>
                    </a:lnL>
                    <a:lnR w="12700" cmpd="sng">
                      <a:noFill/>
                      <a:prstDash val="solid"/>
                    </a:lnR>
                    <a:lnT w="9525" cap="flat" cmpd="sng" algn="ctr">
                      <a:noFill/>
                      <a:prstDash val="solid"/>
                    </a:lnT>
                    <a:lnB w="12700" cmpd="sng">
                      <a:noFill/>
                      <a:prstDash val="solid"/>
                    </a:lnB>
                    <a:solidFill>
                      <a:schemeClr val="bg1">
                        <a:lumMod val="95000"/>
                      </a:schemeClr>
                    </a:solidFill>
                  </a:tcPr>
                </a:tc>
                <a:extLst>
                  <a:ext uri="{0D108BD9-81ED-4DB2-BD59-A6C34878D82A}">
                    <a16:rowId xmlns:a16="http://schemas.microsoft.com/office/drawing/2014/main" val="188884074"/>
                  </a:ext>
                </a:extLst>
              </a:tr>
              <a:tr h="352861">
                <a:tc>
                  <a:txBody>
                    <a:bodyPr/>
                    <a:lstStyle/>
                    <a:p>
                      <a:pPr marL="0" marR="0">
                        <a:lnSpc>
                          <a:spcPct val="107000"/>
                        </a:lnSpc>
                        <a:spcBef>
                          <a:spcPts val="0"/>
                        </a:spcBef>
                        <a:spcAft>
                          <a:spcPts val="0"/>
                        </a:spcAft>
                      </a:pPr>
                      <a:r>
                        <a:rPr lang="en-US" sz="1100" b="1" cap="none" spc="0">
                          <a:solidFill>
                            <a:schemeClr val="tx1"/>
                          </a:solidFill>
                          <a:effectLst/>
                        </a:rPr>
                        <a:t>Percentage ever married</a:t>
                      </a:r>
                      <a:endParaRPr lang="en-US" sz="1100" b="1"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769" marR="64038" marT="17077" marB="128075" anchor="b">
                    <a:lnL w="9525" cap="flat" cmpd="sng" algn="ctr">
                      <a:solidFill>
                        <a:schemeClr val="tx1"/>
                      </a:solidFill>
                      <a:prstDash val="solid"/>
                    </a:lnL>
                    <a:lnR w="12700" cmpd="sng">
                      <a:noFill/>
                      <a:prstDash val="solid"/>
                    </a:lnR>
                    <a:lnT w="12700" cmpd="sng">
                      <a:noFill/>
                      <a:prstDash val="solid"/>
                    </a:lnT>
                    <a:lnB w="12700" cmpd="sng">
                      <a:noFill/>
                      <a:prstDash val="solid"/>
                    </a:lnB>
                    <a:noFill/>
                  </a:tcPr>
                </a:tc>
                <a:tc>
                  <a:txBody>
                    <a:bodyPr/>
                    <a:lstStyle/>
                    <a:p>
                      <a:pPr marL="0" marR="0" algn="ctr">
                        <a:lnSpc>
                          <a:spcPct val="107000"/>
                        </a:lnSpc>
                        <a:spcBef>
                          <a:spcPts val="0"/>
                        </a:spcBef>
                        <a:spcAft>
                          <a:spcPts val="0"/>
                        </a:spcAft>
                      </a:pPr>
                      <a:r>
                        <a:rPr lang="en-US" sz="1100" cap="none" spc="0" dirty="0">
                          <a:solidFill>
                            <a:schemeClr val="tx1"/>
                          </a:solidFill>
                          <a:effectLst/>
                        </a:rPr>
                        <a:t>10%</a:t>
                      </a:r>
                      <a:endParaRPr lang="en-US" sz="11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769" marR="64038" marT="17077" marB="128075" anchor="b">
                    <a:lnL w="12700" cmpd="sng">
                      <a:noFill/>
                      <a:prstDash val="solid"/>
                    </a:lnL>
                    <a:lnR w="12700" cmpd="sng">
                      <a:noFill/>
                      <a:prstDash val="solid"/>
                    </a:lnR>
                    <a:lnT w="12700" cmpd="sng">
                      <a:noFill/>
                      <a:prstDash val="solid"/>
                    </a:lnT>
                    <a:lnB w="12700" cmpd="sng">
                      <a:noFill/>
                      <a:prstDash val="solid"/>
                    </a:lnB>
                    <a:noFill/>
                  </a:tcPr>
                </a:tc>
                <a:tc>
                  <a:txBody>
                    <a:bodyPr/>
                    <a:lstStyle/>
                    <a:p>
                      <a:pPr marL="0" marR="0" algn="ctr">
                        <a:lnSpc>
                          <a:spcPct val="107000"/>
                        </a:lnSpc>
                        <a:spcBef>
                          <a:spcPts val="0"/>
                        </a:spcBef>
                        <a:spcAft>
                          <a:spcPts val="0"/>
                        </a:spcAft>
                      </a:pPr>
                      <a:r>
                        <a:rPr lang="en-US" sz="1100" cap="none" spc="0" dirty="0">
                          <a:solidFill>
                            <a:schemeClr val="tx1"/>
                          </a:solidFill>
                          <a:effectLst/>
                        </a:rPr>
                        <a:t>0%</a:t>
                      </a:r>
                      <a:endParaRPr lang="en-US" sz="11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769" marR="64038" marT="17077" marB="128075" anchor="b">
                    <a:lnL w="12700" cmpd="sng">
                      <a:noFill/>
                      <a:prstDash val="solid"/>
                    </a:lnL>
                    <a:lnR w="12700" cmpd="sng">
                      <a:noFill/>
                      <a:prstDash val="solid"/>
                    </a:lnR>
                    <a:lnT w="12700" cmpd="sng">
                      <a:noFill/>
                      <a:prstDash val="solid"/>
                    </a:lnT>
                    <a:lnB w="12700" cmpd="sng">
                      <a:noFill/>
                      <a:prstDash val="solid"/>
                    </a:lnB>
                    <a:noFill/>
                  </a:tcPr>
                </a:tc>
                <a:tc>
                  <a:txBody>
                    <a:bodyPr/>
                    <a:lstStyle/>
                    <a:p>
                      <a:pPr marL="0" marR="0" algn="ctr">
                        <a:lnSpc>
                          <a:spcPct val="107000"/>
                        </a:lnSpc>
                        <a:spcBef>
                          <a:spcPts val="0"/>
                        </a:spcBef>
                        <a:spcAft>
                          <a:spcPts val="0"/>
                        </a:spcAft>
                      </a:pPr>
                      <a:r>
                        <a:rPr lang="en-US" sz="1100" cap="none" spc="0" dirty="0">
                          <a:solidFill>
                            <a:schemeClr val="tx1"/>
                          </a:solidFill>
                          <a:effectLst/>
                        </a:rPr>
                        <a:t>11%</a:t>
                      </a:r>
                      <a:endParaRPr lang="en-US" sz="11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769" marR="64038" marT="17077" marB="128075" anchor="b">
                    <a:lnL w="12700" cmpd="sng">
                      <a:noFill/>
                      <a:prstDash val="solid"/>
                    </a:lnL>
                    <a:lnR w="12700" cmpd="sng">
                      <a:noFill/>
                      <a:prstDash val="solid"/>
                    </a:lnR>
                    <a:lnT w="12700" cmpd="sng">
                      <a:noFill/>
                      <a:prstDash val="solid"/>
                    </a:lnT>
                    <a:lnB w="12700" cmpd="sng">
                      <a:noFill/>
                      <a:prstDash val="solid"/>
                    </a:lnB>
                    <a:noFill/>
                  </a:tcPr>
                </a:tc>
                <a:tc>
                  <a:txBody>
                    <a:bodyPr/>
                    <a:lstStyle/>
                    <a:p>
                      <a:pPr marL="0" marR="0" algn="ctr">
                        <a:lnSpc>
                          <a:spcPct val="107000"/>
                        </a:lnSpc>
                        <a:spcBef>
                          <a:spcPts val="0"/>
                        </a:spcBef>
                        <a:spcAft>
                          <a:spcPts val="0"/>
                        </a:spcAft>
                      </a:pPr>
                      <a:r>
                        <a:rPr lang="en-US" sz="1100" cap="none" spc="0" dirty="0">
                          <a:solidFill>
                            <a:schemeClr val="tx1"/>
                          </a:solidFill>
                          <a:effectLst/>
                        </a:rPr>
                        <a:t>13%</a:t>
                      </a:r>
                      <a:endParaRPr lang="en-US" sz="11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769" marR="64038" marT="17077" marB="128075" anchor="b">
                    <a:lnL w="12700" cmpd="sng">
                      <a:noFill/>
                      <a:prstDash val="solid"/>
                    </a:lnL>
                    <a:lnR w="12700" cmpd="sng">
                      <a:noFill/>
                      <a:prstDash val="solid"/>
                    </a:lnR>
                    <a:lnT w="12700" cmpd="sng">
                      <a:noFill/>
                      <a:prstDash val="solid"/>
                    </a:lnT>
                    <a:lnB w="12700" cmpd="sng">
                      <a:noFill/>
                      <a:prstDash val="solid"/>
                    </a:lnB>
                    <a:noFill/>
                  </a:tcPr>
                </a:tc>
                <a:tc>
                  <a:txBody>
                    <a:bodyPr/>
                    <a:lstStyle/>
                    <a:p>
                      <a:pPr marL="0" marR="0" algn="ctr">
                        <a:lnSpc>
                          <a:spcPct val="107000"/>
                        </a:lnSpc>
                        <a:spcBef>
                          <a:spcPts val="0"/>
                        </a:spcBef>
                        <a:spcAft>
                          <a:spcPts val="0"/>
                        </a:spcAft>
                      </a:pPr>
                      <a:r>
                        <a:rPr lang="en-US" sz="1100" cap="none" spc="0" dirty="0">
                          <a:solidFill>
                            <a:schemeClr val="tx1"/>
                          </a:solidFill>
                          <a:effectLst/>
                        </a:rPr>
                        <a:t>N/A</a:t>
                      </a:r>
                      <a:endParaRPr lang="en-US" sz="11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769" marR="64038" marT="17077" marB="128075" anchor="b">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3910501488"/>
                  </a:ext>
                </a:extLst>
              </a:tr>
            </a:tbl>
          </a:graphicData>
        </a:graphic>
      </p:graphicFrame>
    </p:spTree>
    <p:extLst>
      <p:ext uri="{BB962C8B-B14F-4D97-AF65-F5344CB8AC3E}">
        <p14:creationId xmlns:p14="http://schemas.microsoft.com/office/powerpoint/2010/main" val="4957471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ectangle 7">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4" name="Rectangle 13">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21DD114B-BC44-AF47-C5C1-65238EC612E3}"/>
              </a:ext>
            </a:extLst>
          </p:cNvPr>
          <p:cNvSpPr>
            <a:spLocks noGrp="1"/>
          </p:cNvSpPr>
          <p:nvPr>
            <p:ph type="title"/>
          </p:nvPr>
        </p:nvSpPr>
        <p:spPr>
          <a:xfrm>
            <a:off x="1115568" y="548640"/>
            <a:ext cx="10168128" cy="1179576"/>
          </a:xfrm>
        </p:spPr>
        <p:txBody>
          <a:bodyPr>
            <a:normAutofit/>
          </a:bodyPr>
          <a:lstStyle/>
          <a:p>
            <a:r>
              <a:rPr lang="en-US" sz="4000" b="1"/>
              <a:t>Reasons for Entering</a:t>
            </a:r>
          </a:p>
        </p:txBody>
      </p:sp>
      <p:sp>
        <p:nvSpPr>
          <p:cNvPr id="16" name="Rectangle 15">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5" name="Content Placeholder 4">
            <a:extLst>
              <a:ext uri="{FF2B5EF4-FFF2-40B4-BE49-F238E27FC236}">
                <a16:creationId xmlns:a16="http://schemas.microsoft.com/office/drawing/2014/main" id="{640237FC-6302-CAF5-C723-43E278D10D4A}"/>
              </a:ext>
            </a:extLst>
          </p:cNvPr>
          <p:cNvSpPr>
            <a:spLocks noGrp="1"/>
          </p:cNvSpPr>
          <p:nvPr>
            <p:ph idx="1"/>
          </p:nvPr>
        </p:nvSpPr>
        <p:spPr>
          <a:xfrm>
            <a:off x="1115568" y="2481943"/>
            <a:ext cx="10168128" cy="3695020"/>
          </a:xfrm>
        </p:spPr>
        <p:txBody>
          <a:bodyPr>
            <a:normAutofit/>
          </a:bodyPr>
          <a:lstStyle/>
          <a:p>
            <a:pPr marL="0" indent="0">
              <a:buNone/>
            </a:pPr>
            <a:endParaRPr lang="en-US" sz="1900" i="1"/>
          </a:p>
          <a:p>
            <a:pPr marL="0" indent="0">
              <a:buNone/>
            </a:pPr>
            <a:r>
              <a:rPr lang="en-US" sz="1900" i="1"/>
              <a:t>I wanted . . . To have Christ at the center of my life. I didn’t want it to be just, like, going to Mass on a Sunday. </a:t>
            </a:r>
            <a:r>
              <a:rPr lang="en-US" sz="1900"/>
              <a:t>(United Kingdom)</a:t>
            </a:r>
          </a:p>
          <a:p>
            <a:pPr marL="0" indent="0">
              <a:buNone/>
            </a:pPr>
            <a:r>
              <a:rPr lang="en-US" sz="1900" i="1"/>
              <a:t>I had a call, but it was made many times and in a very discreet way. </a:t>
            </a:r>
            <a:r>
              <a:rPr lang="en-US" sz="1900"/>
              <a:t>(France)</a:t>
            </a:r>
          </a:p>
          <a:p>
            <a:pPr marL="0" indent="0">
              <a:buNone/>
            </a:pPr>
            <a:r>
              <a:rPr lang="en-US" sz="1900" i="1"/>
              <a:t>I am drawn to religious life primarily by a sense of call and a desire for prayer and spiritual growth. </a:t>
            </a:r>
            <a:r>
              <a:rPr lang="en-US" sz="1900"/>
              <a:t>(India)</a:t>
            </a:r>
          </a:p>
          <a:p>
            <a:pPr marL="0" indent="0">
              <a:buNone/>
            </a:pPr>
            <a:endParaRPr lang="en-US" sz="1900" i="1"/>
          </a:p>
          <a:p>
            <a:pPr marL="0" indent="0">
              <a:buNone/>
            </a:pPr>
            <a:r>
              <a:rPr lang="en-US" sz="1900" i="1"/>
              <a:t>I enjoy community life and prayer together like the first community in the Bible. </a:t>
            </a:r>
            <a:r>
              <a:rPr lang="en-US" sz="1900"/>
              <a:t>(Australia)</a:t>
            </a:r>
          </a:p>
          <a:p>
            <a:pPr marL="0" indent="0">
              <a:buNone/>
            </a:pPr>
            <a:r>
              <a:rPr lang="en-US" sz="1900" i="1"/>
              <a:t>Community is one of the main reasons I wanted to enter religious life. </a:t>
            </a:r>
            <a:r>
              <a:rPr lang="en-US" sz="1900"/>
              <a:t>(United States)</a:t>
            </a:r>
          </a:p>
          <a:p>
            <a:pPr marL="0" indent="0">
              <a:buNone/>
            </a:pPr>
            <a:r>
              <a:rPr lang="en-US" sz="1900" i="1"/>
              <a:t>The spirituality and living together. </a:t>
            </a:r>
            <a:r>
              <a:rPr lang="en-US" sz="1900"/>
              <a:t>(Kenya)</a:t>
            </a:r>
          </a:p>
        </p:txBody>
      </p:sp>
    </p:spTree>
    <p:extLst>
      <p:ext uri="{BB962C8B-B14F-4D97-AF65-F5344CB8AC3E}">
        <p14:creationId xmlns:p14="http://schemas.microsoft.com/office/powerpoint/2010/main" val="311278941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D1AA55E-40D5-461B-A5A8-4AE8AAB71B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21DD114B-BC44-AF47-C5C1-65238EC612E3}"/>
              </a:ext>
            </a:extLst>
          </p:cNvPr>
          <p:cNvSpPr>
            <a:spLocks noGrp="1"/>
          </p:cNvSpPr>
          <p:nvPr>
            <p:ph type="title"/>
          </p:nvPr>
        </p:nvSpPr>
        <p:spPr>
          <a:xfrm>
            <a:off x="803775" y="1106007"/>
            <a:ext cx="10550025" cy="1182927"/>
          </a:xfrm>
        </p:spPr>
        <p:txBody>
          <a:bodyPr anchor="b">
            <a:normAutofit/>
          </a:bodyPr>
          <a:lstStyle/>
          <a:p>
            <a:r>
              <a:rPr lang="en-US" sz="5600" b="1"/>
              <a:t>Difficulties and Challenges</a:t>
            </a:r>
          </a:p>
        </p:txBody>
      </p:sp>
      <p:cxnSp>
        <p:nvCxnSpPr>
          <p:cNvPr id="12" name="Straight Connector 11">
            <a:extLst>
              <a:ext uri="{FF2B5EF4-FFF2-40B4-BE49-F238E27FC236}">
                <a16:creationId xmlns:a16="http://schemas.microsoft.com/office/drawing/2014/main" id="{7EB498BD-8089-4626-91EA-4978EBEF53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878" y="806470"/>
            <a:ext cx="7903723" cy="0"/>
          </a:xfrm>
          <a:prstGeom prst="line">
            <a:avLst/>
          </a:prstGeom>
          <a:ln w="25400" cap="sq">
            <a:gradFill flip="none" rotWithShape="1">
              <a:gsLst>
                <a:gs pos="0">
                  <a:schemeClr val="accent1"/>
                </a:gs>
                <a:gs pos="100000">
                  <a:schemeClr val="accent2"/>
                </a:gs>
              </a:gsLst>
              <a:lin ang="10800000" scaled="0"/>
              <a:tileRect/>
            </a:gradFill>
            <a:bevel/>
          </a:ln>
        </p:spPr>
        <p:style>
          <a:lnRef idx="1">
            <a:schemeClr val="accent1"/>
          </a:lnRef>
          <a:fillRef idx="0">
            <a:schemeClr val="accent1"/>
          </a:fillRef>
          <a:effectRef idx="0">
            <a:schemeClr val="accent1"/>
          </a:effectRef>
          <a:fontRef idx="minor">
            <a:schemeClr val="tx1"/>
          </a:fontRef>
        </p:style>
      </p:cxnSp>
      <p:sp>
        <p:nvSpPr>
          <p:cNvPr id="5" name="Content Placeholder 4">
            <a:extLst>
              <a:ext uri="{FF2B5EF4-FFF2-40B4-BE49-F238E27FC236}">
                <a16:creationId xmlns:a16="http://schemas.microsoft.com/office/drawing/2014/main" id="{640237FC-6302-CAF5-C723-43E278D10D4A}"/>
              </a:ext>
            </a:extLst>
          </p:cNvPr>
          <p:cNvSpPr>
            <a:spLocks noGrp="1"/>
          </p:cNvSpPr>
          <p:nvPr>
            <p:ph idx="1"/>
          </p:nvPr>
        </p:nvSpPr>
        <p:spPr>
          <a:xfrm>
            <a:off x="803775" y="2598947"/>
            <a:ext cx="10550025" cy="3677348"/>
          </a:xfrm>
        </p:spPr>
        <p:txBody>
          <a:bodyPr anchor="t">
            <a:normAutofit/>
          </a:bodyPr>
          <a:lstStyle/>
          <a:p>
            <a:pPr marL="0" indent="0">
              <a:buNone/>
            </a:pPr>
            <a:r>
              <a:rPr lang="en-US" sz="1900" i="1">
                <a:solidFill>
                  <a:schemeClr val="tx1">
                    <a:alpha val="80000"/>
                  </a:schemeClr>
                </a:solidFill>
              </a:rPr>
              <a:t>Living community life in small communities with sisters “set in their ways.” </a:t>
            </a:r>
            <a:r>
              <a:rPr lang="en-US" sz="1900">
                <a:solidFill>
                  <a:schemeClr val="tx1">
                    <a:alpha val="80000"/>
                  </a:schemeClr>
                </a:solidFill>
              </a:rPr>
              <a:t>(Australia)</a:t>
            </a:r>
          </a:p>
          <a:p>
            <a:pPr marL="0" marR="0" lvl="0" indent="0" defTabSz="914400" rtl="0" eaLnBrk="1" fontAlgn="auto" latinLnBrk="0" hangingPunct="1">
              <a:spcBef>
                <a:spcPts val="1000"/>
              </a:spcBef>
              <a:spcAft>
                <a:spcPts val="0"/>
              </a:spcAft>
              <a:buClrTx/>
              <a:buSzTx/>
              <a:buFont typeface="Arial" panose="020B0604020202020204" pitchFamily="34" charset="0"/>
              <a:buNone/>
              <a:tabLst/>
              <a:defRPr/>
            </a:pPr>
            <a:r>
              <a:rPr kumimoji="0" lang="en-US" sz="1900" b="0" i="1" u="none" strike="noStrike" kern="1200" cap="none" spc="0" normalizeH="0" baseline="0" noProof="0">
                <a:ln>
                  <a:noFill/>
                </a:ln>
                <a:solidFill>
                  <a:schemeClr val="tx1">
                    <a:alpha val="80000"/>
                  </a:schemeClr>
                </a:solidFill>
                <a:effectLst/>
                <a:uLnTx/>
                <a:uFillTx/>
                <a:latin typeface="Calibri" panose="020F0502020204030204"/>
              </a:rPr>
              <a:t>Community living, especially with members of different cultures and intergenerational</a:t>
            </a:r>
            <a:r>
              <a:rPr kumimoji="0" lang="en-US" sz="1900" b="0" u="none" strike="noStrike" kern="1200" cap="none" spc="0" normalizeH="0" baseline="0" noProof="0">
                <a:ln>
                  <a:noFill/>
                </a:ln>
                <a:solidFill>
                  <a:schemeClr val="tx1">
                    <a:alpha val="80000"/>
                  </a:schemeClr>
                </a:solidFill>
                <a:effectLst/>
                <a:uLnTx/>
                <a:uFillTx/>
                <a:latin typeface="Calibri" panose="020F0502020204030204"/>
              </a:rPr>
              <a:t>. (Canada)</a:t>
            </a:r>
          </a:p>
          <a:p>
            <a:pPr marL="0" indent="0">
              <a:buNone/>
            </a:pPr>
            <a:r>
              <a:rPr lang="en-US" sz="1900" i="1">
                <a:solidFill>
                  <a:schemeClr val="tx1">
                    <a:alpha val="80000"/>
                  </a:schemeClr>
                </a:solidFill>
              </a:rPr>
              <a:t>Community life is, of course, difficult. A lot of it is just not being able to have things the way you would want them. </a:t>
            </a:r>
            <a:r>
              <a:rPr lang="en-US" sz="1900">
                <a:solidFill>
                  <a:schemeClr val="tx1">
                    <a:alpha val="80000"/>
                  </a:schemeClr>
                </a:solidFill>
              </a:rPr>
              <a:t>(United Kingdom)</a:t>
            </a:r>
          </a:p>
          <a:p>
            <a:pPr marL="0" indent="0">
              <a:buNone/>
            </a:pPr>
            <a:r>
              <a:rPr lang="en-US" sz="1900" i="1">
                <a:solidFill>
                  <a:schemeClr val="tx1">
                    <a:alpha val="80000"/>
                  </a:schemeClr>
                </a:solidFill>
              </a:rPr>
              <a:t>The renunciation of self, of one’s own will, that is the most difficult. </a:t>
            </a:r>
            <a:r>
              <a:rPr lang="en-US" sz="1900">
                <a:solidFill>
                  <a:schemeClr val="tx1">
                    <a:alpha val="80000"/>
                  </a:schemeClr>
                </a:solidFill>
              </a:rPr>
              <a:t>(France)</a:t>
            </a:r>
          </a:p>
          <a:p>
            <a:pPr marL="0" indent="0">
              <a:buNone/>
            </a:pPr>
            <a:r>
              <a:rPr lang="en-US" sz="1900" i="1">
                <a:solidFill>
                  <a:schemeClr val="tx1">
                    <a:alpha val="80000"/>
                  </a:schemeClr>
                </a:solidFill>
              </a:rPr>
              <a:t>Asking permission for most things I want to do. </a:t>
            </a:r>
            <a:r>
              <a:rPr lang="en-US" sz="1900">
                <a:solidFill>
                  <a:schemeClr val="tx1">
                    <a:alpha val="80000"/>
                  </a:schemeClr>
                </a:solidFill>
              </a:rPr>
              <a:t>(Mexico)</a:t>
            </a:r>
          </a:p>
          <a:p>
            <a:pPr marL="0" indent="0">
              <a:buNone/>
            </a:pPr>
            <a:r>
              <a:rPr lang="en-US" sz="1900" i="1">
                <a:solidFill>
                  <a:schemeClr val="tx1">
                    <a:alpha val="80000"/>
                  </a:schemeClr>
                </a:solidFill>
              </a:rPr>
              <a:t>Some rules in the congregation are very hard to follow. Fixed schedules with no room for dialog… All these are disturbing since we are grownups. </a:t>
            </a:r>
            <a:r>
              <a:rPr lang="en-US" sz="1900">
                <a:solidFill>
                  <a:schemeClr val="tx1">
                    <a:alpha val="80000"/>
                  </a:schemeClr>
                </a:solidFill>
              </a:rPr>
              <a:t>(Kenya)</a:t>
            </a:r>
          </a:p>
          <a:p>
            <a:pPr marL="0" indent="0">
              <a:buNone/>
            </a:pPr>
            <a:r>
              <a:rPr lang="en-US" sz="1900" i="1">
                <a:solidFill>
                  <a:schemeClr val="tx1">
                    <a:alpha val="80000"/>
                  </a:schemeClr>
                </a:solidFill>
              </a:rPr>
              <a:t>The call to give up one’s will. </a:t>
            </a:r>
            <a:r>
              <a:rPr lang="en-US" sz="1900">
                <a:solidFill>
                  <a:schemeClr val="tx1">
                    <a:alpha val="80000"/>
                  </a:schemeClr>
                </a:solidFill>
              </a:rPr>
              <a:t>(Canada)</a:t>
            </a:r>
          </a:p>
          <a:p>
            <a:pPr marL="0" indent="0">
              <a:buNone/>
            </a:pPr>
            <a:r>
              <a:rPr lang="en-US" sz="1900" i="1">
                <a:solidFill>
                  <a:schemeClr val="tx1">
                    <a:alpha val="80000"/>
                  </a:schemeClr>
                </a:solidFill>
              </a:rPr>
              <a:t>The struggle against sin, the day-to-day fidelity to Him through obedience and docility. </a:t>
            </a:r>
            <a:r>
              <a:rPr lang="en-US" sz="1900">
                <a:solidFill>
                  <a:schemeClr val="tx1">
                    <a:alpha val="80000"/>
                  </a:schemeClr>
                </a:solidFill>
              </a:rPr>
              <a:t>(Australia)</a:t>
            </a:r>
          </a:p>
        </p:txBody>
      </p:sp>
      <p:grpSp>
        <p:nvGrpSpPr>
          <p:cNvPr id="14" name="Group 13">
            <a:extLst>
              <a:ext uri="{FF2B5EF4-FFF2-40B4-BE49-F238E27FC236}">
                <a16:creationId xmlns:a16="http://schemas.microsoft.com/office/drawing/2014/main" id="{78350D8D-73D6-4132-89B5-DD52F3962A7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388224" y="2325422"/>
            <a:ext cx="465458" cy="872153"/>
            <a:chOff x="11388224" y="2325422"/>
            <a:chExt cx="465458" cy="872153"/>
          </a:xfrm>
        </p:grpSpPr>
        <p:sp>
          <p:nvSpPr>
            <p:cNvPr id="15"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03764" y="2325422"/>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a:p>
          </p:txBody>
        </p:sp>
        <p:sp>
          <p:nvSpPr>
            <p:cNvPr id="16"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762544" y="2554717"/>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a:p>
          </p:txBody>
        </p:sp>
        <p:sp>
          <p:nvSpPr>
            <p:cNvPr id="17"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88224" y="3069861"/>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endParaRPr lang="en-US"/>
            </a:p>
          </p:txBody>
        </p:sp>
      </p:grpSp>
    </p:spTree>
    <p:extLst>
      <p:ext uri="{BB962C8B-B14F-4D97-AF65-F5344CB8AC3E}">
        <p14:creationId xmlns:p14="http://schemas.microsoft.com/office/powerpoint/2010/main" val="384408121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1C799903-48D5-4A31-A1A2-541072D977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6" name="Freeform: Shape 5">
            <a:extLst>
              <a:ext uri="{FF2B5EF4-FFF2-40B4-BE49-F238E27FC236}">
                <a16:creationId xmlns:a16="http://schemas.microsoft.com/office/drawing/2014/main" id="{8EFFF109-FC58-4FD3-BE05-9775A1310F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rgbClr val="E6E6E6"/>
            </a:solidFill>
          </a:ln>
          <a:effectLst>
            <a:outerShdw blurRad="508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7" name="Freeform: Shape 6">
            <a:extLst>
              <a:ext uri="{FF2B5EF4-FFF2-40B4-BE49-F238E27FC236}">
                <a16:creationId xmlns:a16="http://schemas.microsoft.com/office/drawing/2014/main" id="{E1B96AD6-92A9-4273-A62B-96A1C3E0BA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6C96357-0717-DD15-5F02-8B307C664211}"/>
              </a:ext>
            </a:extLst>
          </p:cNvPr>
          <p:cNvSpPr>
            <a:spLocks noGrp="1"/>
          </p:cNvSpPr>
          <p:nvPr>
            <p:ph type="title"/>
          </p:nvPr>
        </p:nvSpPr>
        <p:spPr>
          <a:xfrm>
            <a:off x="621792" y="1161288"/>
            <a:ext cx="3602736" cy="4526280"/>
          </a:xfrm>
        </p:spPr>
        <p:txBody>
          <a:bodyPr>
            <a:normAutofit/>
          </a:bodyPr>
          <a:lstStyle/>
          <a:p>
            <a:r>
              <a:rPr lang="en-US" sz="4000" b="1"/>
              <a:t>Differences Across Countries</a:t>
            </a:r>
          </a:p>
        </p:txBody>
      </p:sp>
      <p:sp>
        <p:nvSpPr>
          <p:cNvPr id="14" name="Rectangle 13">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102049"/>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C79F261F-0071-0DF3-EE45-F45CCE1A0439}"/>
              </a:ext>
            </a:extLst>
          </p:cNvPr>
          <p:cNvSpPr>
            <a:spLocks noGrp="1"/>
          </p:cNvSpPr>
          <p:nvPr>
            <p:ph idx="1"/>
          </p:nvPr>
        </p:nvSpPr>
        <p:spPr>
          <a:xfrm>
            <a:off x="5434149" y="932688"/>
            <a:ext cx="5916603" cy="4992624"/>
          </a:xfrm>
        </p:spPr>
        <p:txBody>
          <a:bodyPr anchor="ctr">
            <a:normAutofit/>
          </a:bodyPr>
          <a:lstStyle/>
          <a:p>
            <a:pPr marL="0" indent="0">
              <a:buNone/>
            </a:pPr>
            <a:r>
              <a:rPr lang="en-US" sz="1900" b="1"/>
              <a:t>The Role of Religion and Vowed Religious Life</a:t>
            </a:r>
          </a:p>
          <a:p>
            <a:pPr marL="548640"/>
            <a:r>
              <a:rPr lang="en-US" sz="1900"/>
              <a:t>Religion pervades society (and vowed religious are honored)</a:t>
            </a:r>
          </a:p>
          <a:p>
            <a:pPr marL="548640"/>
            <a:r>
              <a:rPr lang="en-US" sz="1900"/>
              <a:t>Religion is part of a nation’s identity (and vowed religious are honored)</a:t>
            </a:r>
          </a:p>
          <a:p>
            <a:pPr marL="548640"/>
            <a:r>
              <a:rPr lang="en-US" sz="1900"/>
              <a:t>Religion is peripheral (and vowed religious are invisible)</a:t>
            </a:r>
          </a:p>
          <a:p>
            <a:pPr marL="548640"/>
            <a:r>
              <a:rPr lang="en-US" sz="1900"/>
              <a:t>Religion was once pervasive but not any more (and vowed religious are looked down upon)</a:t>
            </a:r>
          </a:p>
          <a:p>
            <a:pPr marL="0" indent="0">
              <a:buNone/>
            </a:pPr>
            <a:r>
              <a:rPr lang="en-US" sz="1900" b="1"/>
              <a:t>Societal Background Factors</a:t>
            </a:r>
          </a:p>
          <a:p>
            <a:pPr marL="548640"/>
            <a:r>
              <a:rPr lang="en-US" sz="1900"/>
              <a:t>Class/caste/ethnic divisions</a:t>
            </a:r>
          </a:p>
          <a:p>
            <a:pPr marL="548640"/>
            <a:r>
              <a:rPr lang="en-US" sz="1900"/>
              <a:t>Demography: number of children per family</a:t>
            </a:r>
          </a:p>
          <a:p>
            <a:pPr marL="548640"/>
            <a:r>
              <a:rPr lang="en-US" sz="1900"/>
              <a:t>Other opportunities for women</a:t>
            </a:r>
          </a:p>
          <a:p>
            <a:pPr marL="548640"/>
            <a:r>
              <a:rPr lang="en-US" sz="1900"/>
              <a:t>Social media/technology</a:t>
            </a:r>
          </a:p>
        </p:txBody>
      </p:sp>
    </p:spTree>
    <p:extLst>
      <p:ext uri="{BB962C8B-B14F-4D97-AF65-F5344CB8AC3E}">
        <p14:creationId xmlns:p14="http://schemas.microsoft.com/office/powerpoint/2010/main" val="89756921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05003BC-FFC5-1420-2EB4-440B5C134758}"/>
              </a:ext>
            </a:extLst>
          </p:cNvPr>
          <p:cNvSpPr>
            <a:spLocks noGrp="1"/>
          </p:cNvSpPr>
          <p:nvPr>
            <p:ph type="title"/>
          </p:nvPr>
        </p:nvSpPr>
        <p:spPr>
          <a:xfrm>
            <a:off x="1115568" y="548640"/>
            <a:ext cx="10168128" cy="1179576"/>
          </a:xfrm>
        </p:spPr>
        <p:txBody>
          <a:bodyPr>
            <a:normAutofit/>
          </a:bodyPr>
          <a:lstStyle/>
          <a:p>
            <a:r>
              <a:rPr lang="en-US" sz="4000" b="1" dirty="0"/>
              <a:t>The Role of Religion and Religious Life</a:t>
            </a:r>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E0509C29-E79E-FF02-7AB4-C6CD13F66CC3}"/>
              </a:ext>
            </a:extLst>
          </p:cNvPr>
          <p:cNvSpPr>
            <a:spLocks noGrp="1"/>
          </p:cNvSpPr>
          <p:nvPr>
            <p:ph idx="1"/>
          </p:nvPr>
        </p:nvSpPr>
        <p:spPr>
          <a:xfrm>
            <a:off x="1115568" y="2481943"/>
            <a:ext cx="10168128" cy="3695020"/>
          </a:xfrm>
        </p:spPr>
        <p:txBody>
          <a:bodyPr>
            <a:normAutofit/>
          </a:bodyPr>
          <a:lstStyle/>
          <a:p>
            <a:pPr marL="0" indent="0">
              <a:buNone/>
            </a:pPr>
            <a:r>
              <a:rPr lang="en-US" sz="1700" i="1"/>
              <a:t>Although I was raised Catholic and attended Catholic schools from preschool through college, I experienced a lack of exposure to religious life that resulted in not thinking of it as a possibility. </a:t>
            </a:r>
            <a:r>
              <a:rPr lang="en-US" sz="1700"/>
              <a:t>(United States)</a:t>
            </a:r>
          </a:p>
          <a:p>
            <a:pPr marL="0" indent="0">
              <a:buNone/>
            </a:pPr>
            <a:r>
              <a:rPr lang="en-US" sz="1700" i="1"/>
              <a:t>Students today do not know anything about sisters and religious life.  Most have not even met a sister. </a:t>
            </a:r>
            <a:r>
              <a:rPr lang="en-US" sz="1700"/>
              <a:t>(United Kingdom)</a:t>
            </a:r>
          </a:p>
          <a:p>
            <a:pPr marL="0" indent="0">
              <a:buNone/>
            </a:pPr>
            <a:r>
              <a:rPr lang="en-US" sz="1700" i="1"/>
              <a:t>Our public image is one of aging sisters in wheelchairs. </a:t>
            </a:r>
            <a:r>
              <a:rPr lang="en-US" sz="1700"/>
              <a:t>(United States)</a:t>
            </a:r>
          </a:p>
          <a:p>
            <a:pPr marL="0" indent="0">
              <a:buNone/>
            </a:pPr>
            <a:r>
              <a:rPr lang="en-US" sz="1700" i="1"/>
              <a:t>There is a huge kind of pressure within the school from the other students, not to be interested in God. </a:t>
            </a:r>
            <a:r>
              <a:rPr lang="en-US" sz="1700"/>
              <a:t>(Ireland)</a:t>
            </a:r>
          </a:p>
          <a:p>
            <a:pPr marL="0" indent="0">
              <a:buNone/>
            </a:pPr>
            <a:r>
              <a:rPr lang="en-US" sz="1700" i="1"/>
              <a:t>I  was seen as old fashioned and a bit taboo when I told my friends I was discerning. </a:t>
            </a:r>
            <a:r>
              <a:rPr lang="en-US" sz="1700"/>
              <a:t>(United States)</a:t>
            </a:r>
          </a:p>
          <a:p>
            <a:pPr marL="0" indent="0">
              <a:buNone/>
            </a:pPr>
            <a:r>
              <a:rPr lang="en-US" sz="1700" i="1"/>
              <a:t>My greatest worry was my family.  My worry was not to hurt them, because it was a rather radical step. </a:t>
            </a:r>
            <a:r>
              <a:rPr lang="en-US" sz="1700"/>
              <a:t>(France) </a:t>
            </a:r>
          </a:p>
          <a:p>
            <a:pPr marL="0" indent="0">
              <a:buNone/>
            </a:pPr>
            <a:r>
              <a:rPr lang="en-US" sz="1700" i="1"/>
              <a:t>My mum’s immediate reaction was, “How could you even consider such a thing?” </a:t>
            </a:r>
            <a:r>
              <a:rPr lang="en-US" sz="1700"/>
              <a:t>(United Kingdom)</a:t>
            </a:r>
          </a:p>
        </p:txBody>
      </p:sp>
    </p:spTree>
    <p:extLst>
      <p:ext uri="{BB962C8B-B14F-4D97-AF65-F5344CB8AC3E}">
        <p14:creationId xmlns:p14="http://schemas.microsoft.com/office/powerpoint/2010/main" val="7645072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81F9F25-574C-0BAB-1BFD-79AAC5C12970}"/>
              </a:ext>
            </a:extLst>
          </p:cNvPr>
          <p:cNvSpPr>
            <a:spLocks noGrp="1"/>
          </p:cNvSpPr>
          <p:nvPr>
            <p:ph type="title"/>
          </p:nvPr>
        </p:nvSpPr>
        <p:spPr>
          <a:xfrm>
            <a:off x="1115568" y="548640"/>
            <a:ext cx="10168128" cy="1179576"/>
          </a:xfrm>
        </p:spPr>
        <p:txBody>
          <a:bodyPr>
            <a:normAutofit/>
          </a:bodyPr>
          <a:lstStyle/>
          <a:p>
            <a:r>
              <a:rPr lang="en-US" sz="4000" b="1" dirty="0"/>
              <a:t>Societal Background Factors </a:t>
            </a:r>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A9A3ABB7-8C8A-2A4E-D37E-38C4AF219549}"/>
              </a:ext>
            </a:extLst>
          </p:cNvPr>
          <p:cNvSpPr>
            <a:spLocks noGrp="1"/>
          </p:cNvSpPr>
          <p:nvPr>
            <p:ph idx="1"/>
          </p:nvPr>
        </p:nvSpPr>
        <p:spPr>
          <a:xfrm>
            <a:off x="1115568" y="2481943"/>
            <a:ext cx="10168128" cy="3695020"/>
          </a:xfrm>
        </p:spPr>
        <p:txBody>
          <a:bodyPr>
            <a:normAutofit/>
          </a:bodyPr>
          <a:lstStyle/>
          <a:p>
            <a:pPr marL="0" indent="0">
              <a:buNone/>
            </a:pPr>
            <a:r>
              <a:rPr lang="en-US" sz="2000" i="1"/>
              <a:t>The Church used to be very working class but now it is more middle class. </a:t>
            </a:r>
            <a:r>
              <a:rPr lang="en-US" sz="2000"/>
              <a:t>(United Kingdom)</a:t>
            </a:r>
          </a:p>
          <a:p>
            <a:pPr marL="0" indent="0">
              <a:buNone/>
            </a:pPr>
            <a:r>
              <a:rPr lang="en-US" sz="2000" i="1"/>
              <a:t>Understanding people of different cultures is proving to be a challenge. </a:t>
            </a:r>
            <a:r>
              <a:rPr lang="en-US" sz="2000"/>
              <a:t>(Kenya)</a:t>
            </a:r>
          </a:p>
          <a:p>
            <a:pPr marL="0" indent="0">
              <a:buNone/>
            </a:pPr>
            <a:r>
              <a:rPr lang="en-US" sz="2000" i="1"/>
              <a:t>Authorities should consider all the members equally and not treat them differently based on their caste and language. </a:t>
            </a:r>
            <a:r>
              <a:rPr lang="en-US" sz="2000"/>
              <a:t>(India)</a:t>
            </a:r>
            <a:br>
              <a:rPr lang="en-US" sz="2000"/>
            </a:br>
            <a:endParaRPr lang="en-US" sz="2000"/>
          </a:p>
          <a:p>
            <a:pPr marL="0" indent="0">
              <a:buNone/>
            </a:pPr>
            <a:r>
              <a:rPr lang="en-US" sz="2000" i="1"/>
              <a:t>I have three brothers, but I am the only daughter, with all the emotional questions that come from that. </a:t>
            </a:r>
            <a:r>
              <a:rPr lang="en-US" sz="2000"/>
              <a:t>(France)</a:t>
            </a:r>
          </a:p>
          <a:p>
            <a:pPr marL="0" indent="0">
              <a:buNone/>
            </a:pPr>
            <a:r>
              <a:rPr lang="en-US" sz="2000" i="1"/>
              <a:t>Many families have few children. Often it is one [child] nowadays. </a:t>
            </a:r>
            <a:r>
              <a:rPr lang="en-US" sz="2000"/>
              <a:t>(India)</a:t>
            </a:r>
          </a:p>
          <a:p>
            <a:pPr marL="0" indent="0">
              <a:buNone/>
            </a:pPr>
            <a:r>
              <a:rPr lang="en-US" sz="2000" i="1"/>
              <a:t>There are so many opportunities for women in today’s world. </a:t>
            </a:r>
            <a:r>
              <a:rPr lang="en-US" sz="2000"/>
              <a:t>(United States) </a:t>
            </a:r>
          </a:p>
          <a:p>
            <a:pPr marL="0" indent="0">
              <a:buNone/>
            </a:pPr>
            <a:r>
              <a:rPr lang="en-US" sz="2000" i="1"/>
              <a:t>There is so much good young people can do as laypeople. </a:t>
            </a:r>
            <a:r>
              <a:rPr lang="en-US" sz="2000"/>
              <a:t>(Australia)</a:t>
            </a:r>
          </a:p>
          <a:p>
            <a:pPr marL="0" indent="0">
              <a:buNone/>
            </a:pPr>
            <a:endParaRPr lang="en-US" sz="2000"/>
          </a:p>
        </p:txBody>
      </p:sp>
    </p:spTree>
    <p:extLst>
      <p:ext uri="{BB962C8B-B14F-4D97-AF65-F5344CB8AC3E}">
        <p14:creationId xmlns:p14="http://schemas.microsoft.com/office/powerpoint/2010/main" val="326970276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C799903-48D5-4A31-A1A2-541072D977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Freeform: Shape 9">
            <a:extLst>
              <a:ext uri="{FF2B5EF4-FFF2-40B4-BE49-F238E27FC236}">
                <a16:creationId xmlns:a16="http://schemas.microsoft.com/office/drawing/2014/main" id="{8EFFF109-FC58-4FD3-BE05-9775A1310F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rgbClr val="E6E6E6"/>
            </a:solidFill>
          </a:ln>
          <a:effectLst>
            <a:outerShdw blurRad="508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Freeform: Shape 11">
            <a:extLst>
              <a:ext uri="{FF2B5EF4-FFF2-40B4-BE49-F238E27FC236}">
                <a16:creationId xmlns:a16="http://schemas.microsoft.com/office/drawing/2014/main" id="{E1B96AD6-92A9-4273-A62B-96A1C3E0BA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00E7E40-F5C6-38D4-D766-3AB17F9EBC8C}"/>
              </a:ext>
            </a:extLst>
          </p:cNvPr>
          <p:cNvSpPr>
            <a:spLocks noGrp="1"/>
          </p:cNvSpPr>
          <p:nvPr>
            <p:ph type="title"/>
          </p:nvPr>
        </p:nvSpPr>
        <p:spPr>
          <a:xfrm>
            <a:off x="621792" y="1161288"/>
            <a:ext cx="3602736" cy="4526280"/>
          </a:xfrm>
        </p:spPr>
        <p:txBody>
          <a:bodyPr>
            <a:normAutofit/>
          </a:bodyPr>
          <a:lstStyle/>
          <a:p>
            <a:r>
              <a:rPr lang="en-US" sz="4000" b="1"/>
              <a:t>Differences Across Generations</a:t>
            </a:r>
          </a:p>
        </p:txBody>
      </p:sp>
      <p:sp>
        <p:nvSpPr>
          <p:cNvPr id="14" name="Rectangle 13">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102049"/>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FA075300-47CA-9E85-510B-95DC8E8DF9C2}"/>
              </a:ext>
            </a:extLst>
          </p:cNvPr>
          <p:cNvSpPr>
            <a:spLocks noGrp="1"/>
          </p:cNvSpPr>
          <p:nvPr>
            <p:ph idx="1"/>
          </p:nvPr>
        </p:nvSpPr>
        <p:spPr>
          <a:xfrm>
            <a:off x="5434149" y="932688"/>
            <a:ext cx="5916603" cy="4992624"/>
          </a:xfrm>
        </p:spPr>
        <p:txBody>
          <a:bodyPr anchor="ctr">
            <a:normAutofit/>
          </a:bodyPr>
          <a:lstStyle/>
          <a:p>
            <a:pPr marL="0" indent="0">
              <a:buNone/>
            </a:pPr>
            <a:r>
              <a:rPr lang="en-US" sz="1700" b="1"/>
              <a:t>Creating a Generational Culture of Religion</a:t>
            </a:r>
          </a:p>
          <a:p>
            <a:pPr marL="548640" lvl="1"/>
            <a:r>
              <a:rPr lang="en-US" sz="1700"/>
              <a:t>Prevalence of religious beliefs and practices in Childhood and Adolescence</a:t>
            </a:r>
          </a:p>
          <a:p>
            <a:pPr marL="548640" lvl="1"/>
            <a:r>
              <a:rPr lang="en-US" sz="1700"/>
              <a:t>Societal background effects</a:t>
            </a:r>
          </a:p>
          <a:p>
            <a:pPr marL="548640"/>
            <a:r>
              <a:rPr lang="en-US" sz="1700"/>
              <a:t>“Fresh Encounter:” Adopting a Generational Outlook</a:t>
            </a:r>
          </a:p>
          <a:p>
            <a:pPr marL="548640" lvl="1"/>
            <a:r>
              <a:rPr lang="en-US" sz="1700"/>
              <a:t>Cognitive Minorities vs. Religious “Nones”</a:t>
            </a:r>
          </a:p>
          <a:p>
            <a:pPr marL="548640" lvl="1"/>
            <a:r>
              <a:rPr lang="en-US" sz="1700"/>
              <a:t>Interactions with class, nationality, ethnicity, and gender </a:t>
            </a:r>
          </a:p>
          <a:p>
            <a:pPr marL="0" indent="0">
              <a:buNone/>
            </a:pPr>
            <a:r>
              <a:rPr lang="en-US" sz="1700" b="1"/>
              <a:t>U.S. Example</a:t>
            </a:r>
          </a:p>
          <a:p>
            <a:pPr marL="548640"/>
            <a:r>
              <a:rPr lang="en-US" sz="1700"/>
              <a:t>Pre-Vatican II Generation</a:t>
            </a:r>
          </a:p>
          <a:p>
            <a:pPr marL="548640"/>
            <a:r>
              <a:rPr lang="en-US" sz="1700"/>
              <a:t>Vatican II Generation</a:t>
            </a:r>
          </a:p>
          <a:p>
            <a:pPr marL="548640"/>
            <a:r>
              <a:rPr lang="en-US" sz="1700"/>
              <a:t>Post-Vatican II Generation</a:t>
            </a:r>
          </a:p>
          <a:p>
            <a:pPr marL="548640"/>
            <a:r>
              <a:rPr lang="en-US" sz="1700"/>
              <a:t>Millennials</a:t>
            </a:r>
          </a:p>
          <a:p>
            <a:pPr marL="548640"/>
            <a:r>
              <a:rPr lang="en-US" sz="1700"/>
              <a:t>“Gen Z”</a:t>
            </a:r>
          </a:p>
        </p:txBody>
      </p:sp>
    </p:spTree>
    <p:extLst>
      <p:ext uri="{BB962C8B-B14F-4D97-AF65-F5344CB8AC3E}">
        <p14:creationId xmlns:p14="http://schemas.microsoft.com/office/powerpoint/2010/main" val="308054455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5" name="Rectangle 14">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4"/>
          <p:cNvSpPr>
            <a:spLocks noGrp="1"/>
          </p:cNvSpPr>
          <p:nvPr>
            <p:ph type="title"/>
          </p:nvPr>
        </p:nvSpPr>
        <p:spPr>
          <a:xfrm>
            <a:off x="1115568" y="548640"/>
            <a:ext cx="10168128" cy="1179576"/>
          </a:xfrm>
        </p:spPr>
        <p:txBody>
          <a:bodyPr>
            <a:normAutofit/>
          </a:bodyPr>
          <a:lstStyle/>
          <a:p>
            <a:r>
              <a:rPr lang="en-US" sz="4000" b="1" dirty="0"/>
              <a:t>Generational Differences and Concerns, U.S.</a:t>
            </a:r>
          </a:p>
        </p:txBody>
      </p:sp>
      <p:sp>
        <p:nvSpPr>
          <p:cNvPr id="17" name="Rectangle 16">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6" name="Content Placeholder 5"/>
          <p:cNvSpPr>
            <a:spLocks noGrp="1"/>
          </p:cNvSpPr>
          <p:nvPr>
            <p:ph idx="1"/>
          </p:nvPr>
        </p:nvSpPr>
        <p:spPr>
          <a:xfrm>
            <a:off x="1115568" y="2481943"/>
            <a:ext cx="10168128" cy="3695020"/>
          </a:xfrm>
        </p:spPr>
        <p:txBody>
          <a:bodyPr>
            <a:normAutofit/>
          </a:bodyPr>
          <a:lstStyle/>
          <a:p>
            <a:pPr marL="0" indent="0">
              <a:buNone/>
            </a:pPr>
            <a:r>
              <a:rPr lang="en-US" sz="1700" i="1"/>
              <a:t>I guess what most concerns me is I may become preoccupied with apostolic work without remaining rooted in deep prayers and letting that feed the apostolate.</a:t>
            </a:r>
            <a:r>
              <a:rPr lang="en-US" sz="1700"/>
              <a:t> (United States, age 30)</a:t>
            </a:r>
          </a:p>
          <a:p>
            <a:pPr marL="0" indent="0">
              <a:buNone/>
            </a:pPr>
            <a:r>
              <a:rPr lang="en-US" sz="1700" i="1"/>
              <a:t>I worry that I will get burned out with teaching or get too wrapped up in school that my prayer life suffers. </a:t>
            </a:r>
            <a:r>
              <a:rPr lang="en-US" sz="1700"/>
              <a:t>(United States, age 36)</a:t>
            </a:r>
          </a:p>
          <a:p>
            <a:pPr marL="0" lvl="0" indent="0">
              <a:buNone/>
            </a:pPr>
            <a:r>
              <a:rPr lang="en-US" sz="1700" i="1"/>
              <a:t>I hope we will look at different ways to serve instead of just education and administration.  </a:t>
            </a:r>
            <a:r>
              <a:rPr lang="en-US" sz="1700"/>
              <a:t>(United States, age 52)</a:t>
            </a:r>
          </a:p>
          <a:p>
            <a:pPr marL="0" indent="0">
              <a:buNone/>
            </a:pPr>
            <a:r>
              <a:rPr lang="en-US" sz="1700" i="1"/>
              <a:t>The changes I see in other communities.  I want to preserve what we have by living it faithfully. </a:t>
            </a:r>
            <a:r>
              <a:rPr lang="en-US" sz="1700"/>
              <a:t>(United States, age 37)</a:t>
            </a:r>
            <a:endParaRPr lang="en-US" sz="1700" i="1"/>
          </a:p>
          <a:p>
            <a:pPr marL="0" indent="0">
              <a:buNone/>
            </a:pPr>
            <a:r>
              <a:rPr lang="en-US" sz="1700" i="1"/>
              <a:t>I hope we remain faithful to God’s will and our charism. I hope we are led by the Spirit and continue to grow in vocations and holiness. While remaining faithful to Mother Church. </a:t>
            </a:r>
            <a:r>
              <a:rPr lang="en-US" sz="1700"/>
              <a:t>(United States, age 28)</a:t>
            </a:r>
          </a:p>
          <a:p>
            <a:pPr marL="0" indent="0">
              <a:buNone/>
            </a:pPr>
            <a:r>
              <a:rPr lang="en-US" sz="1700" i="1"/>
              <a:t>That we won’t make the big shifts we need to in the next ten years. I worry we are still hanging on to the past. </a:t>
            </a:r>
            <a:r>
              <a:rPr lang="en-US" sz="1700"/>
              <a:t>(United States, age 35)</a:t>
            </a:r>
          </a:p>
        </p:txBody>
      </p:sp>
    </p:spTree>
    <p:extLst>
      <p:ext uri="{BB962C8B-B14F-4D97-AF65-F5344CB8AC3E}">
        <p14:creationId xmlns:p14="http://schemas.microsoft.com/office/powerpoint/2010/main" val="338485641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364D93E-FC30-C5FB-7518-729D3413BA92}"/>
              </a:ext>
            </a:extLst>
          </p:cNvPr>
          <p:cNvPicPr>
            <a:picLocks noChangeAspect="1"/>
          </p:cNvPicPr>
          <p:nvPr/>
        </p:nvPicPr>
        <p:blipFill rotWithShape="1">
          <a:blip r:embed="rId3">
            <a:duotone>
              <a:schemeClr val="bg2">
                <a:shade val="45000"/>
                <a:satMod val="135000"/>
              </a:schemeClr>
              <a:prstClr val="white"/>
            </a:duotone>
          </a:blip>
          <a:srcRect t="5175" r="3715" b="13686"/>
          <a:stretch/>
        </p:blipFill>
        <p:spPr>
          <a:xfrm>
            <a:off x="20" y="10"/>
            <a:ext cx="12191980" cy="6857990"/>
          </a:xfrm>
          <a:prstGeom prst="rect">
            <a:avLst/>
          </a:prstGeom>
        </p:spPr>
      </p:pic>
      <p:sp>
        <p:nvSpPr>
          <p:cNvPr id="15" name="Rectangle 14">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937B2BD-BF0D-A970-D3E1-AA7DD6F05DED}"/>
              </a:ext>
            </a:extLst>
          </p:cNvPr>
          <p:cNvSpPr>
            <a:spLocks noGrp="1"/>
          </p:cNvSpPr>
          <p:nvPr>
            <p:ph type="title"/>
          </p:nvPr>
        </p:nvSpPr>
        <p:spPr>
          <a:xfrm>
            <a:off x="838200" y="365125"/>
            <a:ext cx="10515600" cy="1325563"/>
          </a:xfrm>
        </p:spPr>
        <p:txBody>
          <a:bodyPr>
            <a:normAutofit/>
          </a:bodyPr>
          <a:lstStyle/>
          <a:p>
            <a:r>
              <a:rPr lang="en-US" b="1"/>
              <a:t>Generational and Societal Cultures Influence</a:t>
            </a:r>
          </a:p>
        </p:txBody>
      </p:sp>
      <p:graphicFrame>
        <p:nvGraphicFramePr>
          <p:cNvPr id="5" name="Content Placeholder 2">
            <a:extLst>
              <a:ext uri="{FF2B5EF4-FFF2-40B4-BE49-F238E27FC236}">
                <a16:creationId xmlns:a16="http://schemas.microsoft.com/office/drawing/2014/main" id="{EDC88631-7488-AF9C-7F24-F5FC98104EF0}"/>
              </a:ext>
            </a:extLst>
          </p:cNvPr>
          <p:cNvGraphicFramePr>
            <a:graphicFrameLocks noGrp="1"/>
          </p:cNvGraphicFramePr>
          <p:nvPr>
            <p:ph idx="1"/>
            <p:extLst>
              <p:ext uri="{D42A27DB-BD31-4B8C-83A1-F6EECF244321}">
                <p14:modId xmlns:p14="http://schemas.microsoft.com/office/powerpoint/2010/main" val="295748854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75436761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1B92224-F723-0C09-05D8-C936AEB22E64}"/>
              </a:ext>
            </a:extLst>
          </p:cNvPr>
          <p:cNvSpPr>
            <a:spLocks noGrp="1"/>
          </p:cNvSpPr>
          <p:nvPr>
            <p:ph type="title"/>
          </p:nvPr>
        </p:nvSpPr>
        <p:spPr>
          <a:xfrm>
            <a:off x="1115568" y="548640"/>
            <a:ext cx="10168128" cy="1179576"/>
          </a:xfrm>
        </p:spPr>
        <p:txBody>
          <a:bodyPr>
            <a:normAutofit/>
          </a:bodyPr>
          <a:lstStyle/>
          <a:p>
            <a:r>
              <a:rPr lang="en-US" sz="4000" b="1" dirty="0"/>
              <a:t>Predictions and Recommendations</a:t>
            </a:r>
            <a:endParaRPr lang="en-US" sz="4000" b="1"/>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AFF03A6F-2A51-A717-E909-4B6EC17258C5}"/>
              </a:ext>
            </a:extLst>
          </p:cNvPr>
          <p:cNvSpPr>
            <a:spLocks noGrp="1"/>
          </p:cNvSpPr>
          <p:nvPr>
            <p:ph idx="1"/>
          </p:nvPr>
        </p:nvSpPr>
        <p:spPr>
          <a:xfrm>
            <a:off x="1115568" y="2481943"/>
            <a:ext cx="10168128" cy="3695020"/>
          </a:xfrm>
        </p:spPr>
        <p:txBody>
          <a:bodyPr>
            <a:normAutofit/>
          </a:bodyPr>
          <a:lstStyle/>
          <a:p>
            <a:pPr marL="0" indent="0">
              <a:buNone/>
            </a:pPr>
            <a:r>
              <a:rPr lang="en-US" sz="2200" b="1"/>
              <a:t>Answering the Changing Hungers/Discontinuities in each society</a:t>
            </a:r>
          </a:p>
          <a:p>
            <a:pPr marL="0" indent="0">
              <a:buNone/>
            </a:pPr>
            <a:endParaRPr lang="en-US" sz="2200"/>
          </a:p>
          <a:p>
            <a:pPr marL="548640"/>
            <a:r>
              <a:rPr lang="en-US" sz="2200"/>
              <a:t>Stimuli overload </a:t>
            </a:r>
            <a:r>
              <a:rPr lang="en-US" sz="2200">
                <a:sym typeface="Wingdings" panose="05000000000000000000" pitchFamily="2" charset="2"/>
              </a:rPr>
              <a:t>  Silence/Centering/Reflection</a:t>
            </a:r>
            <a:endParaRPr lang="en-US" sz="2200"/>
          </a:p>
          <a:p>
            <a:pPr marL="548640"/>
            <a:r>
              <a:rPr lang="en-US" sz="2200"/>
              <a:t>Individualism </a:t>
            </a:r>
            <a:r>
              <a:rPr lang="en-US" sz="2200">
                <a:sym typeface="Wingdings" panose="05000000000000000000" pitchFamily="2" charset="2"/>
              </a:rPr>
              <a:t> Community</a:t>
            </a:r>
            <a:endParaRPr lang="en-US" sz="2200"/>
          </a:p>
          <a:p>
            <a:pPr marL="548640"/>
            <a:r>
              <a:rPr lang="en-US" sz="2200"/>
              <a:t>Margins </a:t>
            </a:r>
            <a:r>
              <a:rPr lang="en-US" sz="2200">
                <a:sym typeface="Wingdings" panose="05000000000000000000" pitchFamily="2" charset="2"/>
              </a:rPr>
              <a:t> Service/Social Justice</a:t>
            </a:r>
          </a:p>
          <a:p>
            <a:pPr marL="548640"/>
            <a:r>
              <a:rPr lang="en-US" sz="2200">
                <a:sym typeface="Wingdings" panose="05000000000000000000" pitchFamily="2" charset="2"/>
              </a:rPr>
              <a:t>Environmental Catastrophe  Caring for the Earth</a:t>
            </a:r>
          </a:p>
          <a:p>
            <a:pPr marL="548640"/>
            <a:r>
              <a:rPr lang="en-US" sz="2200">
                <a:sym typeface="Wingdings" panose="05000000000000000000" pitchFamily="2" charset="2"/>
              </a:rPr>
              <a:t>Others?</a:t>
            </a:r>
            <a:endParaRPr lang="en-US" sz="2200"/>
          </a:p>
        </p:txBody>
      </p:sp>
    </p:spTree>
    <p:extLst>
      <p:ext uri="{BB962C8B-B14F-4D97-AF65-F5344CB8AC3E}">
        <p14:creationId xmlns:p14="http://schemas.microsoft.com/office/powerpoint/2010/main" val="110952249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D1AA55E-40D5-461B-A5A8-4AE8AAB71B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03775" y="1106007"/>
            <a:ext cx="10550025" cy="1182927"/>
          </a:xfrm>
        </p:spPr>
        <p:txBody>
          <a:bodyPr anchor="b">
            <a:normAutofit/>
          </a:bodyPr>
          <a:lstStyle/>
          <a:p>
            <a:r>
              <a:rPr lang="en-US" sz="4300" b="1"/>
              <a:t>Societal Hungers and Religious Life: Silence</a:t>
            </a:r>
          </a:p>
        </p:txBody>
      </p:sp>
      <p:cxnSp>
        <p:nvCxnSpPr>
          <p:cNvPr id="10" name="Straight Connector 9">
            <a:extLst>
              <a:ext uri="{FF2B5EF4-FFF2-40B4-BE49-F238E27FC236}">
                <a16:creationId xmlns:a16="http://schemas.microsoft.com/office/drawing/2014/main" id="{7EB498BD-8089-4626-91EA-4978EBEF53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878" y="806470"/>
            <a:ext cx="7903723" cy="0"/>
          </a:xfrm>
          <a:prstGeom prst="line">
            <a:avLst/>
          </a:prstGeom>
          <a:ln w="25400" cap="sq">
            <a:gradFill flip="none" rotWithShape="1">
              <a:gsLst>
                <a:gs pos="0">
                  <a:schemeClr val="accent1"/>
                </a:gs>
                <a:gs pos="100000">
                  <a:schemeClr val="accent2"/>
                </a:gs>
              </a:gsLst>
              <a:lin ang="10800000" scaled="0"/>
              <a:tileRect/>
            </a:gradFill>
            <a:beve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803775" y="2598947"/>
            <a:ext cx="10550025" cy="3677348"/>
          </a:xfrm>
        </p:spPr>
        <p:txBody>
          <a:bodyPr anchor="t">
            <a:normAutofit/>
          </a:bodyPr>
          <a:lstStyle/>
          <a:p>
            <a:pPr marL="0" indent="0">
              <a:buNone/>
            </a:pPr>
            <a:r>
              <a:rPr lang="en-US" sz="1900" i="1">
                <a:solidFill>
                  <a:schemeClr val="tx1">
                    <a:alpha val="80000"/>
                  </a:schemeClr>
                </a:solidFill>
              </a:rPr>
              <a:t>I think the greatest obstacle for discerners is emotional stimulation – the constant temptation to fill the void, to drown out the silence, to find satisfaction in transient pleasures. </a:t>
            </a:r>
            <a:r>
              <a:rPr lang="en-US" sz="1900">
                <a:solidFill>
                  <a:schemeClr val="tx1">
                    <a:alpha val="80000"/>
                  </a:schemeClr>
                </a:solidFill>
              </a:rPr>
              <a:t>(United States)</a:t>
            </a:r>
            <a:br>
              <a:rPr lang="en-US" sz="1900">
                <a:solidFill>
                  <a:schemeClr val="tx1">
                    <a:alpha val="80000"/>
                  </a:schemeClr>
                </a:solidFill>
              </a:rPr>
            </a:br>
            <a:br>
              <a:rPr lang="en-US" sz="1900">
                <a:solidFill>
                  <a:schemeClr val="tx1">
                    <a:alpha val="80000"/>
                  </a:schemeClr>
                </a:solidFill>
              </a:rPr>
            </a:br>
            <a:r>
              <a:rPr lang="en-US" sz="1900" i="1">
                <a:solidFill>
                  <a:schemeClr val="tx1">
                    <a:alpha val="80000"/>
                  </a:schemeClr>
                </a:solidFill>
              </a:rPr>
              <a:t>Misguided by media, youth often fall prey to the temptation of false havens, to the culture of fun and entertainment, filled with passion and without the strength to love. The present generation lives in a culture of fragmentation where stable values and permanency have no meaning. </a:t>
            </a:r>
            <a:r>
              <a:rPr lang="en-US" sz="1900">
                <a:solidFill>
                  <a:schemeClr val="tx1">
                    <a:alpha val="80000"/>
                  </a:schemeClr>
                </a:solidFill>
              </a:rPr>
              <a:t>(India)</a:t>
            </a:r>
            <a:br>
              <a:rPr lang="en-US" sz="1900">
                <a:solidFill>
                  <a:schemeClr val="tx1">
                    <a:alpha val="80000"/>
                  </a:schemeClr>
                </a:solidFill>
              </a:rPr>
            </a:br>
            <a:endParaRPr lang="en-US" sz="1900">
              <a:solidFill>
                <a:schemeClr val="tx1">
                  <a:alpha val="80000"/>
                </a:schemeClr>
              </a:solidFill>
            </a:endParaRPr>
          </a:p>
          <a:p>
            <a:pPr marL="0" indent="0">
              <a:buNone/>
            </a:pPr>
            <a:r>
              <a:rPr lang="en-US" sz="1900" i="1">
                <a:solidFill>
                  <a:schemeClr val="tx1">
                    <a:alpha val="80000"/>
                  </a:schemeClr>
                </a:solidFill>
              </a:rPr>
              <a:t>Not knowing how to pray or have a relationship with God and not having silence in their life is also a struggle. </a:t>
            </a:r>
            <a:r>
              <a:rPr lang="en-US" sz="1900">
                <a:solidFill>
                  <a:schemeClr val="tx1">
                    <a:alpha val="80000"/>
                  </a:schemeClr>
                </a:solidFill>
              </a:rPr>
              <a:t>(United States)</a:t>
            </a:r>
            <a:br>
              <a:rPr lang="en-US" sz="1900">
                <a:solidFill>
                  <a:schemeClr val="tx1">
                    <a:alpha val="80000"/>
                  </a:schemeClr>
                </a:solidFill>
              </a:rPr>
            </a:br>
            <a:br>
              <a:rPr lang="en-US" sz="1900">
                <a:solidFill>
                  <a:schemeClr val="tx1">
                    <a:alpha val="80000"/>
                  </a:schemeClr>
                </a:solidFill>
              </a:rPr>
            </a:br>
            <a:r>
              <a:rPr lang="en-US" sz="1900" i="1">
                <a:solidFill>
                  <a:schemeClr val="tx1">
                    <a:alpha val="80000"/>
                  </a:schemeClr>
                </a:solidFill>
              </a:rPr>
              <a:t>[What was most difficult was] quitting my cell phone and social networks; not visiting family and friends frequently. </a:t>
            </a:r>
            <a:r>
              <a:rPr lang="en-US" sz="1900">
                <a:solidFill>
                  <a:schemeClr val="tx1">
                    <a:alpha val="80000"/>
                  </a:schemeClr>
                </a:solidFill>
              </a:rPr>
              <a:t>(Mexico)</a:t>
            </a:r>
          </a:p>
        </p:txBody>
      </p:sp>
      <p:grpSp>
        <p:nvGrpSpPr>
          <p:cNvPr id="12" name="Group 11">
            <a:extLst>
              <a:ext uri="{FF2B5EF4-FFF2-40B4-BE49-F238E27FC236}">
                <a16:creationId xmlns:a16="http://schemas.microsoft.com/office/drawing/2014/main" id="{78350D8D-73D6-4132-89B5-DD52F3962A7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388224" y="2325422"/>
            <a:ext cx="465458" cy="872153"/>
            <a:chOff x="11388224" y="2325422"/>
            <a:chExt cx="465458" cy="872153"/>
          </a:xfrm>
        </p:grpSpPr>
        <p:sp>
          <p:nvSpPr>
            <p:cNvPr id="13"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03764" y="2325422"/>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a:p>
          </p:txBody>
        </p:sp>
        <p:sp>
          <p:nvSpPr>
            <p:cNvPr id="14"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762544" y="2554717"/>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a:p>
          </p:txBody>
        </p:sp>
        <p:sp>
          <p:nvSpPr>
            <p:cNvPr id="15"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88224" y="3069861"/>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endParaRPr lang="en-US"/>
            </a:p>
          </p:txBody>
        </p:sp>
      </p:grpSp>
    </p:spTree>
    <p:extLst>
      <p:ext uri="{BB962C8B-B14F-4D97-AF65-F5344CB8AC3E}">
        <p14:creationId xmlns:p14="http://schemas.microsoft.com/office/powerpoint/2010/main" val="15651914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CED4D40-4B67-4331-AC48-79B82B4A47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E5E8E404-4355-5064-ED43-9E4EE05066EE}"/>
              </a:ext>
            </a:extLst>
          </p:cNvPr>
          <p:cNvSpPr>
            <a:spLocks noGrp="1"/>
          </p:cNvSpPr>
          <p:nvPr>
            <p:ph type="title"/>
          </p:nvPr>
        </p:nvSpPr>
        <p:spPr>
          <a:xfrm>
            <a:off x="638881" y="417576"/>
            <a:ext cx="10909640" cy="1249394"/>
          </a:xfrm>
        </p:spPr>
        <p:txBody>
          <a:bodyPr vert="horz" lIns="91440" tIns="45720" rIns="91440" bIns="45720" rtlCol="0" anchor="ctr">
            <a:normAutofit/>
          </a:bodyPr>
          <a:lstStyle/>
          <a:p>
            <a:pPr algn="ctr"/>
            <a:r>
              <a:rPr lang="en-US" sz="4600" kern="1200">
                <a:solidFill>
                  <a:schemeClr val="tx1"/>
                </a:solidFill>
                <a:latin typeface="+mj-lt"/>
                <a:ea typeface="+mj-ea"/>
                <a:cs typeface="+mj-cs"/>
              </a:rPr>
              <a:t>Attracted "Very Much" to religious life by...</a:t>
            </a:r>
          </a:p>
        </p:txBody>
      </p:sp>
      <p:sp>
        <p:nvSpPr>
          <p:cNvPr id="10" name="sketch line">
            <a:extLst>
              <a:ext uri="{FF2B5EF4-FFF2-40B4-BE49-F238E27FC236}">
                <a16:creationId xmlns:a16="http://schemas.microsoft.com/office/drawing/2014/main" id="{670CEDEF-4F34-412E-84EE-329C1E936A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7702" y="1733454"/>
            <a:ext cx="4572000" cy="18288"/>
          </a:xfrm>
          <a:custGeom>
            <a:avLst/>
            <a:gdLst>
              <a:gd name="connsiteX0" fmla="*/ 0 w 4572000"/>
              <a:gd name="connsiteY0" fmla="*/ 0 h 18288"/>
              <a:gd name="connsiteX1" fmla="*/ 515983 w 4572000"/>
              <a:gd name="connsiteY1" fmla="*/ 0 h 18288"/>
              <a:gd name="connsiteX2" fmla="*/ 1031966 w 4572000"/>
              <a:gd name="connsiteY2" fmla="*/ 0 h 18288"/>
              <a:gd name="connsiteX3" fmla="*/ 1639389 w 4572000"/>
              <a:gd name="connsiteY3" fmla="*/ 0 h 18288"/>
              <a:gd name="connsiteX4" fmla="*/ 2383971 w 4572000"/>
              <a:gd name="connsiteY4" fmla="*/ 0 h 18288"/>
              <a:gd name="connsiteX5" fmla="*/ 2945674 w 4572000"/>
              <a:gd name="connsiteY5" fmla="*/ 0 h 18288"/>
              <a:gd name="connsiteX6" fmla="*/ 3507377 w 4572000"/>
              <a:gd name="connsiteY6" fmla="*/ 0 h 18288"/>
              <a:gd name="connsiteX7" fmla="*/ 4572000 w 4572000"/>
              <a:gd name="connsiteY7" fmla="*/ 0 h 18288"/>
              <a:gd name="connsiteX8" fmla="*/ 4572000 w 4572000"/>
              <a:gd name="connsiteY8" fmla="*/ 18288 h 18288"/>
              <a:gd name="connsiteX9" fmla="*/ 3873137 w 4572000"/>
              <a:gd name="connsiteY9" fmla="*/ 18288 h 18288"/>
              <a:gd name="connsiteX10" fmla="*/ 3311434 w 4572000"/>
              <a:gd name="connsiteY10" fmla="*/ 18288 h 18288"/>
              <a:gd name="connsiteX11" fmla="*/ 2749731 w 4572000"/>
              <a:gd name="connsiteY11" fmla="*/ 18288 h 18288"/>
              <a:gd name="connsiteX12" fmla="*/ 2050869 w 4572000"/>
              <a:gd name="connsiteY12" fmla="*/ 18288 h 18288"/>
              <a:gd name="connsiteX13" fmla="*/ 1306286 w 4572000"/>
              <a:gd name="connsiteY13" fmla="*/ 18288 h 18288"/>
              <a:gd name="connsiteX14" fmla="*/ 790303 w 4572000"/>
              <a:gd name="connsiteY14" fmla="*/ 18288 h 18288"/>
              <a:gd name="connsiteX15" fmla="*/ 0 w 4572000"/>
              <a:gd name="connsiteY15" fmla="*/ 18288 h 18288"/>
              <a:gd name="connsiteX16" fmla="*/ 0 w 457200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0" h="18288" fill="none" extrusionOk="0">
                <a:moveTo>
                  <a:pt x="0" y="0"/>
                </a:moveTo>
                <a:cubicBezTo>
                  <a:pt x="105156" y="-20963"/>
                  <a:pt x="340432" y="822"/>
                  <a:pt x="515983" y="0"/>
                </a:cubicBezTo>
                <a:cubicBezTo>
                  <a:pt x="691534" y="-822"/>
                  <a:pt x="850679" y="16479"/>
                  <a:pt x="1031966" y="0"/>
                </a:cubicBezTo>
                <a:cubicBezTo>
                  <a:pt x="1213253" y="-16479"/>
                  <a:pt x="1443646" y="-18730"/>
                  <a:pt x="1639389" y="0"/>
                </a:cubicBezTo>
                <a:cubicBezTo>
                  <a:pt x="1835132" y="18730"/>
                  <a:pt x="2159975" y="18531"/>
                  <a:pt x="2383971" y="0"/>
                </a:cubicBezTo>
                <a:cubicBezTo>
                  <a:pt x="2607967" y="-18531"/>
                  <a:pt x="2719096" y="-12030"/>
                  <a:pt x="2945674" y="0"/>
                </a:cubicBezTo>
                <a:cubicBezTo>
                  <a:pt x="3172252" y="12030"/>
                  <a:pt x="3269167" y="27666"/>
                  <a:pt x="3507377" y="0"/>
                </a:cubicBezTo>
                <a:cubicBezTo>
                  <a:pt x="3745587" y="-27666"/>
                  <a:pt x="4116741" y="18705"/>
                  <a:pt x="4572000" y="0"/>
                </a:cubicBezTo>
                <a:cubicBezTo>
                  <a:pt x="4572895" y="8974"/>
                  <a:pt x="4571454" y="9359"/>
                  <a:pt x="4572000" y="18288"/>
                </a:cubicBezTo>
                <a:cubicBezTo>
                  <a:pt x="4374698" y="3942"/>
                  <a:pt x="4098874" y="-11042"/>
                  <a:pt x="3873137" y="18288"/>
                </a:cubicBezTo>
                <a:cubicBezTo>
                  <a:pt x="3647400" y="47618"/>
                  <a:pt x="3517055" y="5421"/>
                  <a:pt x="3311434" y="18288"/>
                </a:cubicBezTo>
                <a:cubicBezTo>
                  <a:pt x="3105813" y="31155"/>
                  <a:pt x="3025168" y="17856"/>
                  <a:pt x="2749731" y="18288"/>
                </a:cubicBezTo>
                <a:cubicBezTo>
                  <a:pt x="2474294" y="18720"/>
                  <a:pt x="2291766" y="-14168"/>
                  <a:pt x="2050869" y="18288"/>
                </a:cubicBezTo>
                <a:cubicBezTo>
                  <a:pt x="1809972" y="50744"/>
                  <a:pt x="1540276" y="46798"/>
                  <a:pt x="1306286" y="18288"/>
                </a:cubicBezTo>
                <a:cubicBezTo>
                  <a:pt x="1072296" y="-10222"/>
                  <a:pt x="972445" y="19645"/>
                  <a:pt x="790303" y="18288"/>
                </a:cubicBezTo>
                <a:cubicBezTo>
                  <a:pt x="608161" y="16931"/>
                  <a:pt x="200981" y="8241"/>
                  <a:pt x="0" y="18288"/>
                </a:cubicBezTo>
                <a:cubicBezTo>
                  <a:pt x="-229" y="14222"/>
                  <a:pt x="509" y="5816"/>
                  <a:pt x="0" y="0"/>
                </a:cubicBezTo>
                <a:close/>
              </a:path>
              <a:path w="4572000" h="18288" stroke="0" extrusionOk="0">
                <a:moveTo>
                  <a:pt x="0" y="0"/>
                </a:moveTo>
                <a:cubicBezTo>
                  <a:pt x="143285" y="-9565"/>
                  <a:pt x="327959" y="-11498"/>
                  <a:pt x="561703" y="0"/>
                </a:cubicBezTo>
                <a:cubicBezTo>
                  <a:pt x="795447" y="11498"/>
                  <a:pt x="838260" y="18255"/>
                  <a:pt x="1077686" y="0"/>
                </a:cubicBezTo>
                <a:cubicBezTo>
                  <a:pt x="1317112" y="-18255"/>
                  <a:pt x="1437472" y="23514"/>
                  <a:pt x="1639389" y="0"/>
                </a:cubicBezTo>
                <a:cubicBezTo>
                  <a:pt x="1841306" y="-23514"/>
                  <a:pt x="2037142" y="-12551"/>
                  <a:pt x="2292531" y="0"/>
                </a:cubicBezTo>
                <a:cubicBezTo>
                  <a:pt x="2547920" y="12551"/>
                  <a:pt x="2810436" y="-20352"/>
                  <a:pt x="2991394" y="0"/>
                </a:cubicBezTo>
                <a:cubicBezTo>
                  <a:pt x="3172352" y="20352"/>
                  <a:pt x="3530025" y="-13347"/>
                  <a:pt x="3735977" y="0"/>
                </a:cubicBezTo>
                <a:cubicBezTo>
                  <a:pt x="3941929" y="13347"/>
                  <a:pt x="4161497" y="34086"/>
                  <a:pt x="4572000" y="0"/>
                </a:cubicBezTo>
                <a:cubicBezTo>
                  <a:pt x="4571545" y="6162"/>
                  <a:pt x="4571903" y="11775"/>
                  <a:pt x="4572000" y="18288"/>
                </a:cubicBezTo>
                <a:cubicBezTo>
                  <a:pt x="4228040" y="36490"/>
                  <a:pt x="4199736" y="42557"/>
                  <a:pt x="3873137" y="18288"/>
                </a:cubicBezTo>
                <a:cubicBezTo>
                  <a:pt x="3546538" y="-5981"/>
                  <a:pt x="3472124" y="16809"/>
                  <a:pt x="3128554" y="18288"/>
                </a:cubicBezTo>
                <a:cubicBezTo>
                  <a:pt x="2784984" y="19767"/>
                  <a:pt x="2735896" y="-17781"/>
                  <a:pt x="2383971" y="18288"/>
                </a:cubicBezTo>
                <a:cubicBezTo>
                  <a:pt x="2032046" y="54357"/>
                  <a:pt x="2019324" y="2920"/>
                  <a:pt x="1867989" y="18288"/>
                </a:cubicBezTo>
                <a:cubicBezTo>
                  <a:pt x="1716654" y="33656"/>
                  <a:pt x="1418675" y="32575"/>
                  <a:pt x="1169126" y="18288"/>
                </a:cubicBezTo>
                <a:cubicBezTo>
                  <a:pt x="919577" y="4001"/>
                  <a:pt x="798537" y="16165"/>
                  <a:pt x="561703" y="18288"/>
                </a:cubicBezTo>
                <a:cubicBezTo>
                  <a:pt x="324869" y="20411"/>
                  <a:pt x="221395" y="-912"/>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Chart 1">
            <a:extLst>
              <a:ext uri="{FF2B5EF4-FFF2-40B4-BE49-F238E27FC236}">
                <a16:creationId xmlns:a16="http://schemas.microsoft.com/office/drawing/2014/main" id="{2F716AE9-77DF-4870-BBE8-15D024E1DA42}"/>
              </a:ext>
            </a:extLst>
          </p:cNvPr>
          <p:cNvGraphicFramePr/>
          <p:nvPr>
            <p:extLst>
              <p:ext uri="{D42A27DB-BD31-4B8C-83A1-F6EECF244321}">
                <p14:modId xmlns:p14="http://schemas.microsoft.com/office/powerpoint/2010/main" val="3879639963"/>
              </p:ext>
            </p:extLst>
          </p:nvPr>
        </p:nvGraphicFramePr>
        <p:xfrm>
          <a:off x="320040" y="2633472"/>
          <a:ext cx="11548872" cy="358635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1550946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D1AA55E-40D5-461B-A5A8-4AE8AAB71B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03775" y="1106007"/>
            <a:ext cx="10550025" cy="1182927"/>
          </a:xfrm>
        </p:spPr>
        <p:txBody>
          <a:bodyPr anchor="b">
            <a:normAutofit/>
          </a:bodyPr>
          <a:lstStyle/>
          <a:p>
            <a:r>
              <a:rPr lang="en-US" sz="3900" b="1"/>
              <a:t>Generational Hungers and Religious Life: Community</a:t>
            </a:r>
          </a:p>
        </p:txBody>
      </p:sp>
      <p:cxnSp>
        <p:nvCxnSpPr>
          <p:cNvPr id="10" name="Straight Connector 9">
            <a:extLst>
              <a:ext uri="{FF2B5EF4-FFF2-40B4-BE49-F238E27FC236}">
                <a16:creationId xmlns:a16="http://schemas.microsoft.com/office/drawing/2014/main" id="{7EB498BD-8089-4626-91EA-4978EBEF53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878" y="806470"/>
            <a:ext cx="7903723" cy="0"/>
          </a:xfrm>
          <a:prstGeom prst="line">
            <a:avLst/>
          </a:prstGeom>
          <a:ln w="25400" cap="sq">
            <a:gradFill flip="none" rotWithShape="1">
              <a:gsLst>
                <a:gs pos="0">
                  <a:schemeClr val="accent1"/>
                </a:gs>
                <a:gs pos="100000">
                  <a:schemeClr val="accent2"/>
                </a:gs>
              </a:gsLst>
              <a:lin ang="10800000" scaled="0"/>
              <a:tileRect/>
            </a:gradFill>
            <a:beve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803775" y="2598947"/>
            <a:ext cx="10550025" cy="3677348"/>
          </a:xfrm>
        </p:spPr>
        <p:txBody>
          <a:bodyPr anchor="t">
            <a:normAutofit/>
          </a:bodyPr>
          <a:lstStyle/>
          <a:p>
            <a:pPr marL="0" indent="0">
              <a:buNone/>
            </a:pPr>
            <a:r>
              <a:rPr lang="en-US" sz="1900" i="1">
                <a:solidFill>
                  <a:schemeClr val="tx1">
                    <a:alpha val="80000"/>
                  </a:schemeClr>
                </a:solidFill>
              </a:rPr>
              <a:t>I think the one thing that I hadn’t expected was, there is just how much fun we would have together, you know? (United Kingdom)</a:t>
            </a:r>
          </a:p>
          <a:p>
            <a:pPr marL="0" indent="0">
              <a:buNone/>
            </a:pPr>
            <a:r>
              <a:rPr lang="en-US" sz="1900" i="1">
                <a:solidFill>
                  <a:schemeClr val="tx1">
                    <a:alpha val="80000"/>
                  </a:schemeClr>
                </a:solidFill>
              </a:rPr>
              <a:t>I like the community life of the members, their faith sharing, eating together, working together, and keeping one another in mind. (Kenya)  </a:t>
            </a:r>
          </a:p>
          <a:p>
            <a:pPr marL="0" indent="0">
              <a:buNone/>
            </a:pPr>
            <a:r>
              <a:rPr lang="en-US" sz="1900" i="1">
                <a:solidFill>
                  <a:schemeClr val="tx1">
                    <a:alpha val="80000"/>
                  </a:schemeClr>
                </a:solidFill>
              </a:rPr>
              <a:t>My idea of community would be … more about how we relate, the depth of relationship, sharing houses in smaller groups, and living and sharing faith. </a:t>
            </a:r>
            <a:r>
              <a:rPr lang="en-US" sz="1900">
                <a:solidFill>
                  <a:schemeClr val="tx1">
                    <a:alpha val="80000"/>
                  </a:schemeClr>
                </a:solidFill>
              </a:rPr>
              <a:t>(Ireland)</a:t>
            </a:r>
            <a:endParaRPr lang="en-US" sz="1900" i="1">
              <a:solidFill>
                <a:schemeClr val="tx1">
                  <a:alpha val="80000"/>
                </a:schemeClr>
              </a:solidFill>
            </a:endParaRPr>
          </a:p>
          <a:p>
            <a:pPr marL="0" indent="0">
              <a:buNone/>
            </a:pPr>
            <a:endParaRPr lang="en-US" sz="1900" i="1">
              <a:solidFill>
                <a:schemeClr val="tx1">
                  <a:alpha val="80000"/>
                </a:schemeClr>
              </a:solidFill>
            </a:endParaRPr>
          </a:p>
          <a:p>
            <a:pPr marL="0" indent="0">
              <a:buNone/>
            </a:pPr>
            <a:r>
              <a:rPr lang="en-US" sz="1900" i="1">
                <a:solidFill>
                  <a:schemeClr val="tx1">
                    <a:alpha val="80000"/>
                  </a:schemeClr>
                </a:solidFill>
              </a:rPr>
              <a:t>Our culture teaches us to be extremely self-centered and focused on “self-fulfillment.” It is difficult to freely and wholeheartedly make a total gift of yourself. </a:t>
            </a:r>
            <a:r>
              <a:rPr lang="en-US" sz="1900">
                <a:solidFill>
                  <a:schemeClr val="tx1">
                    <a:alpha val="80000"/>
                  </a:schemeClr>
                </a:solidFill>
              </a:rPr>
              <a:t>(United States)</a:t>
            </a:r>
          </a:p>
          <a:p>
            <a:pPr marL="0" indent="0">
              <a:buNone/>
            </a:pPr>
            <a:r>
              <a:rPr lang="en-US" sz="1900" i="1">
                <a:solidFill>
                  <a:schemeClr val="tx1">
                    <a:alpha val="80000"/>
                  </a:schemeClr>
                </a:solidFill>
              </a:rPr>
              <a:t>Community life and trying to adapt to the culture of religious life, as it is so different from the culture of the world that I have been brought up in. </a:t>
            </a:r>
            <a:r>
              <a:rPr lang="en-US" sz="1900">
                <a:solidFill>
                  <a:schemeClr val="tx1">
                    <a:alpha val="80000"/>
                  </a:schemeClr>
                </a:solidFill>
              </a:rPr>
              <a:t>(Australia)</a:t>
            </a:r>
          </a:p>
          <a:p>
            <a:pPr marL="0" indent="0">
              <a:buNone/>
            </a:pPr>
            <a:endParaRPr lang="en-US" sz="1900">
              <a:solidFill>
                <a:schemeClr val="tx1">
                  <a:alpha val="80000"/>
                </a:schemeClr>
              </a:solidFill>
            </a:endParaRPr>
          </a:p>
        </p:txBody>
      </p:sp>
      <p:grpSp>
        <p:nvGrpSpPr>
          <p:cNvPr id="12" name="Group 11">
            <a:extLst>
              <a:ext uri="{FF2B5EF4-FFF2-40B4-BE49-F238E27FC236}">
                <a16:creationId xmlns:a16="http://schemas.microsoft.com/office/drawing/2014/main" id="{78350D8D-73D6-4132-89B5-DD52F3962A7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388224" y="2325422"/>
            <a:ext cx="465458" cy="872153"/>
            <a:chOff x="11388224" y="2325422"/>
            <a:chExt cx="465458" cy="872153"/>
          </a:xfrm>
        </p:grpSpPr>
        <p:sp>
          <p:nvSpPr>
            <p:cNvPr id="13"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03764" y="2325422"/>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a:p>
          </p:txBody>
        </p:sp>
        <p:sp>
          <p:nvSpPr>
            <p:cNvPr id="14"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762544" y="2554717"/>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a:p>
          </p:txBody>
        </p:sp>
        <p:sp>
          <p:nvSpPr>
            <p:cNvPr id="15"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88224" y="3069861"/>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endParaRPr lang="en-US"/>
            </a:p>
          </p:txBody>
        </p:sp>
      </p:grpSp>
    </p:spTree>
    <p:extLst>
      <p:ext uri="{BB962C8B-B14F-4D97-AF65-F5344CB8AC3E}">
        <p14:creationId xmlns:p14="http://schemas.microsoft.com/office/powerpoint/2010/main" val="429370934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8D1AA55E-40D5-461B-A5A8-4AE8AAB71B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03775" y="1106007"/>
            <a:ext cx="10550025" cy="1182927"/>
          </a:xfrm>
        </p:spPr>
        <p:txBody>
          <a:bodyPr anchor="b">
            <a:normAutofit/>
          </a:bodyPr>
          <a:lstStyle/>
          <a:p>
            <a:r>
              <a:rPr lang="en-US" sz="5600" b="1"/>
              <a:t>Going to the Margins?</a:t>
            </a:r>
          </a:p>
        </p:txBody>
      </p:sp>
      <p:cxnSp>
        <p:nvCxnSpPr>
          <p:cNvPr id="17" name="Straight Connector 16">
            <a:extLst>
              <a:ext uri="{FF2B5EF4-FFF2-40B4-BE49-F238E27FC236}">
                <a16:creationId xmlns:a16="http://schemas.microsoft.com/office/drawing/2014/main" id="{7EB498BD-8089-4626-91EA-4978EBEF53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878" y="806470"/>
            <a:ext cx="7903723" cy="0"/>
          </a:xfrm>
          <a:prstGeom prst="line">
            <a:avLst/>
          </a:prstGeom>
          <a:ln w="25400" cap="sq">
            <a:gradFill flip="none" rotWithShape="1">
              <a:gsLst>
                <a:gs pos="0">
                  <a:schemeClr val="accent1"/>
                </a:gs>
                <a:gs pos="100000">
                  <a:schemeClr val="accent2"/>
                </a:gs>
              </a:gsLst>
              <a:lin ang="10800000" scaled="0"/>
              <a:tileRect/>
            </a:gradFill>
            <a:beve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803775" y="2598947"/>
            <a:ext cx="10550025" cy="3677348"/>
          </a:xfrm>
        </p:spPr>
        <p:txBody>
          <a:bodyPr anchor="t">
            <a:normAutofit/>
          </a:bodyPr>
          <a:lstStyle/>
          <a:p>
            <a:pPr marL="0" indent="0">
              <a:buNone/>
            </a:pPr>
            <a:r>
              <a:rPr lang="en-US" sz="1700" i="1">
                <a:solidFill>
                  <a:schemeClr val="tx1">
                    <a:alpha val="80000"/>
                  </a:schemeClr>
                </a:solidFill>
              </a:rPr>
              <a:t>[I hope] that we are able to build ourselves up through additional multi-cultural and multi-economical members. </a:t>
            </a:r>
            <a:r>
              <a:rPr lang="en-US" sz="1700">
                <a:solidFill>
                  <a:schemeClr val="tx1">
                    <a:alpha val="80000"/>
                  </a:schemeClr>
                </a:solidFill>
              </a:rPr>
              <a:t>(United States)</a:t>
            </a:r>
          </a:p>
          <a:p>
            <a:pPr marL="0" indent="0">
              <a:buNone/>
            </a:pPr>
            <a:r>
              <a:rPr lang="en-US" sz="1700" i="1">
                <a:solidFill>
                  <a:schemeClr val="tx1">
                    <a:alpha val="80000"/>
                  </a:schemeClr>
                </a:solidFill>
              </a:rPr>
              <a:t>[I hope for] more women entering, especially from diverse cultures, socio-economic backgrounds, and ministerial backgrounds. </a:t>
            </a:r>
            <a:r>
              <a:rPr lang="en-US" sz="1700">
                <a:solidFill>
                  <a:schemeClr val="tx1">
                    <a:alpha val="80000"/>
                  </a:schemeClr>
                </a:solidFill>
              </a:rPr>
              <a:t>(United States)</a:t>
            </a:r>
          </a:p>
          <a:p>
            <a:pPr marL="0" lvl="0" indent="0">
              <a:buNone/>
            </a:pPr>
            <a:r>
              <a:rPr lang="en-US" sz="1700" i="1">
                <a:solidFill>
                  <a:schemeClr val="tx1">
                    <a:alpha val="80000"/>
                  </a:schemeClr>
                </a:solidFill>
              </a:rPr>
              <a:t>India is able to get vocations from tribal belts. That’s a sign of hope. </a:t>
            </a:r>
            <a:r>
              <a:rPr lang="en-US" sz="1700">
                <a:solidFill>
                  <a:schemeClr val="tx1">
                    <a:alpha val="80000"/>
                  </a:schemeClr>
                </a:solidFill>
              </a:rPr>
              <a:t>(India)</a:t>
            </a:r>
          </a:p>
          <a:p>
            <a:pPr marL="0" indent="0">
              <a:buNone/>
            </a:pPr>
            <a:r>
              <a:rPr lang="en-US" sz="1700" i="1">
                <a:solidFill>
                  <a:schemeClr val="tx1">
                    <a:alpha val="80000"/>
                  </a:schemeClr>
                </a:solidFill>
              </a:rPr>
              <a:t>********</a:t>
            </a:r>
          </a:p>
          <a:p>
            <a:pPr marL="0" indent="0">
              <a:buNone/>
            </a:pPr>
            <a:r>
              <a:rPr lang="en-US" sz="1700" i="1">
                <a:solidFill>
                  <a:schemeClr val="tx1">
                    <a:alpha val="80000"/>
                  </a:schemeClr>
                </a:solidFill>
              </a:rPr>
              <a:t>Getting along with other members who are of a different nationality and don’t understand our culture of living. This can be extremely frustrating for them and for myself. </a:t>
            </a:r>
            <a:r>
              <a:rPr lang="en-US" sz="1700">
                <a:solidFill>
                  <a:schemeClr val="tx1">
                    <a:alpha val="80000"/>
                  </a:schemeClr>
                </a:solidFill>
              </a:rPr>
              <a:t>(Canada)</a:t>
            </a:r>
          </a:p>
          <a:p>
            <a:pPr marL="0" indent="0">
              <a:buNone/>
            </a:pPr>
            <a:r>
              <a:rPr lang="en-US" sz="1700" i="1">
                <a:solidFill>
                  <a:schemeClr val="tx1">
                    <a:alpha val="80000"/>
                  </a:schemeClr>
                </a:solidFill>
              </a:rPr>
              <a:t>Sometimes . . . the vocations are primarily from economically poor families.  Some join religious life to equip themselves  . . . to get a job. </a:t>
            </a:r>
            <a:r>
              <a:rPr lang="en-US" sz="1700">
                <a:solidFill>
                  <a:schemeClr val="tx1">
                    <a:alpha val="80000"/>
                  </a:schemeClr>
                </a:solidFill>
              </a:rPr>
              <a:t>(India)</a:t>
            </a:r>
          </a:p>
          <a:p>
            <a:pPr marL="0" indent="0">
              <a:buNone/>
            </a:pPr>
            <a:r>
              <a:rPr lang="en-US" sz="1700" i="1">
                <a:solidFill>
                  <a:schemeClr val="tx1">
                    <a:alpha val="80000"/>
                  </a:schemeClr>
                </a:solidFill>
              </a:rPr>
              <a:t>Discerners from foreign countries – VISA, etc. </a:t>
            </a:r>
            <a:r>
              <a:rPr lang="en-US" sz="1700">
                <a:solidFill>
                  <a:schemeClr val="tx1">
                    <a:alpha val="80000"/>
                  </a:schemeClr>
                </a:solidFill>
              </a:rPr>
              <a:t>(United States)</a:t>
            </a:r>
          </a:p>
          <a:p>
            <a:pPr marL="0" indent="0">
              <a:buNone/>
            </a:pPr>
            <a:endParaRPr lang="en-US" sz="1700" i="1">
              <a:solidFill>
                <a:schemeClr val="tx1">
                  <a:alpha val="80000"/>
                </a:schemeClr>
              </a:solidFill>
            </a:endParaRPr>
          </a:p>
        </p:txBody>
      </p:sp>
      <p:grpSp>
        <p:nvGrpSpPr>
          <p:cNvPr id="18" name="Group 17">
            <a:extLst>
              <a:ext uri="{FF2B5EF4-FFF2-40B4-BE49-F238E27FC236}">
                <a16:creationId xmlns:a16="http://schemas.microsoft.com/office/drawing/2014/main" id="{78350D8D-73D6-4132-89B5-DD52F3962A7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388224" y="2325422"/>
            <a:ext cx="465458" cy="872153"/>
            <a:chOff x="11388224" y="2325422"/>
            <a:chExt cx="465458" cy="872153"/>
          </a:xfrm>
        </p:grpSpPr>
        <p:sp>
          <p:nvSpPr>
            <p:cNvPr id="13"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03764" y="2325422"/>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a:p>
          </p:txBody>
        </p:sp>
        <p:sp>
          <p:nvSpPr>
            <p:cNvPr id="19"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762544" y="2554717"/>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a:p>
          </p:txBody>
        </p:sp>
        <p:sp>
          <p:nvSpPr>
            <p:cNvPr id="15"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88224" y="3069861"/>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endParaRPr lang="en-US"/>
            </a:p>
          </p:txBody>
        </p:sp>
      </p:grpSp>
    </p:spTree>
    <p:extLst>
      <p:ext uri="{BB962C8B-B14F-4D97-AF65-F5344CB8AC3E}">
        <p14:creationId xmlns:p14="http://schemas.microsoft.com/office/powerpoint/2010/main" val="117618518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9528"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245072" y="1289765"/>
            <a:ext cx="3651101" cy="4270963"/>
          </a:xfrm>
        </p:spPr>
        <p:txBody>
          <a:bodyPr anchor="ctr">
            <a:normAutofit/>
          </a:bodyPr>
          <a:lstStyle/>
          <a:p>
            <a:pPr algn="ctr"/>
            <a:r>
              <a:rPr lang="en-US" sz="5600" b="1">
                <a:solidFill>
                  <a:srgbClr val="FFFFFF"/>
                </a:solidFill>
              </a:rPr>
              <a:t>The Generation Gap</a:t>
            </a:r>
          </a:p>
        </p:txBody>
      </p:sp>
      <p:sp>
        <p:nvSpPr>
          <p:cNvPr id="12"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3493" y="374394"/>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a:p>
        </p:txBody>
      </p:sp>
      <p:sp>
        <p:nvSpPr>
          <p:cNvPr id="14"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109" y="1084507"/>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sp>
        <p:nvSpPr>
          <p:cNvPr id="3" name="Content Placeholder 2"/>
          <p:cNvSpPr>
            <a:spLocks noGrp="1"/>
          </p:cNvSpPr>
          <p:nvPr>
            <p:ph idx="1"/>
          </p:nvPr>
        </p:nvSpPr>
        <p:spPr>
          <a:xfrm>
            <a:off x="6297233" y="518400"/>
            <a:ext cx="4771607" cy="5837949"/>
          </a:xfrm>
        </p:spPr>
        <p:txBody>
          <a:bodyPr anchor="ctr">
            <a:normAutofit/>
          </a:bodyPr>
          <a:lstStyle/>
          <a:p>
            <a:pPr marL="0" lvl="0" indent="0">
              <a:buNone/>
            </a:pPr>
            <a:r>
              <a:rPr lang="en-US" sz="2000" b="1">
                <a:solidFill>
                  <a:schemeClr val="tx1">
                    <a:alpha val="80000"/>
                  </a:schemeClr>
                </a:solidFill>
              </a:rPr>
              <a:t>Understanding youth cultures</a:t>
            </a:r>
          </a:p>
          <a:p>
            <a:pPr marL="548640" lvl="0"/>
            <a:r>
              <a:rPr lang="en-US" sz="2000">
                <a:solidFill>
                  <a:schemeClr val="tx1">
                    <a:alpha val="80000"/>
                  </a:schemeClr>
                </a:solidFill>
              </a:rPr>
              <a:t>The Generation Gap: Differences in the charism(s) that attract them</a:t>
            </a:r>
          </a:p>
          <a:p>
            <a:pPr marL="548640" lvl="0"/>
            <a:r>
              <a:rPr lang="en-US" sz="2000">
                <a:solidFill>
                  <a:schemeClr val="tx1">
                    <a:alpha val="80000"/>
                  </a:schemeClr>
                </a:solidFill>
              </a:rPr>
              <a:t>Generational Unbalance in institutes</a:t>
            </a:r>
          </a:p>
          <a:p>
            <a:pPr marL="548640" lvl="0"/>
            <a:r>
              <a:rPr lang="en-US" sz="2000">
                <a:solidFill>
                  <a:schemeClr val="tx1">
                    <a:alpha val="80000"/>
                  </a:schemeClr>
                </a:solidFill>
              </a:rPr>
              <a:t>Variations by Country</a:t>
            </a:r>
          </a:p>
          <a:p>
            <a:endParaRPr lang="en-US" sz="2000">
              <a:solidFill>
                <a:schemeClr val="tx1">
                  <a:alpha val="80000"/>
                </a:schemeClr>
              </a:solidFill>
            </a:endParaRPr>
          </a:p>
        </p:txBody>
      </p:sp>
      <p:sp>
        <p:nvSpPr>
          <p:cNvPr id="16"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36547" y="5751820"/>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cxnSp>
        <p:nvCxnSpPr>
          <p:cNvPr id="18" name="Straight Connector 17">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269015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1115568" y="548640"/>
            <a:ext cx="10168128" cy="1179576"/>
          </a:xfrm>
        </p:spPr>
        <p:txBody>
          <a:bodyPr>
            <a:normAutofit/>
          </a:bodyPr>
          <a:lstStyle/>
          <a:p>
            <a:r>
              <a:rPr lang="en-US" sz="3700" b="1"/>
              <a:t>Generational Variations across Countries: </a:t>
            </a:r>
            <a:br>
              <a:rPr lang="en-US" sz="3700" b="1"/>
            </a:br>
            <a:r>
              <a:rPr lang="en-US" sz="3700" b="1"/>
              <a:t>	The Generation Gap</a:t>
            </a:r>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p:cNvSpPr>
            <a:spLocks noGrp="1"/>
          </p:cNvSpPr>
          <p:nvPr>
            <p:ph idx="1"/>
          </p:nvPr>
        </p:nvSpPr>
        <p:spPr>
          <a:xfrm>
            <a:off x="1115568" y="2481943"/>
            <a:ext cx="10168128" cy="3695020"/>
          </a:xfrm>
        </p:spPr>
        <p:txBody>
          <a:bodyPr>
            <a:normAutofit/>
          </a:bodyPr>
          <a:lstStyle/>
          <a:p>
            <a:pPr marL="0" lvl="0" indent="0">
              <a:buNone/>
            </a:pPr>
            <a:endParaRPr lang="en-US" sz="2000" i="1"/>
          </a:p>
          <a:p>
            <a:pPr marL="0" lvl="0" indent="0">
              <a:buNone/>
            </a:pPr>
            <a:r>
              <a:rPr lang="en-US" sz="2000" i="1"/>
              <a:t>I am concerned the most of diminishment, of being the only young person in my community. I am concerned that there will be less viable communities to live in or that I will be living on my own. </a:t>
            </a:r>
            <a:r>
              <a:rPr lang="en-US" sz="2000"/>
              <a:t>(United States)</a:t>
            </a:r>
          </a:p>
          <a:p>
            <a:pPr marL="0" lvl="0" indent="0">
              <a:buNone/>
            </a:pPr>
            <a:r>
              <a:rPr lang="en-US" sz="2000" i="1"/>
              <a:t>[One obstacle is] the lack of younger women to give energy, new life, and hope to our community. </a:t>
            </a:r>
            <a:r>
              <a:rPr lang="en-US" sz="2000"/>
              <a:t>(Australia)</a:t>
            </a:r>
          </a:p>
          <a:p>
            <a:pPr marL="0" lvl="0" indent="0">
              <a:buNone/>
            </a:pPr>
            <a:r>
              <a:rPr lang="en-US" sz="2000" i="1"/>
              <a:t>At times it feels like formation directors do not understand the needs of the young because they are often more than 30-40 years older than us. </a:t>
            </a:r>
            <a:r>
              <a:rPr lang="en-US" sz="2000"/>
              <a:t>(United States)</a:t>
            </a:r>
          </a:p>
          <a:p>
            <a:pPr marL="0" lvl="0" indent="0">
              <a:buNone/>
            </a:pPr>
            <a:r>
              <a:rPr lang="en-US" sz="2000" i="1"/>
              <a:t>Having formation along an organic style is very different from the military style formation that happened many years ago. “Generation Gap” has returned! </a:t>
            </a:r>
            <a:r>
              <a:rPr lang="en-US" sz="2000"/>
              <a:t>(Australia)</a:t>
            </a:r>
            <a:endParaRPr lang="en-US" sz="2000" i="1"/>
          </a:p>
          <a:p>
            <a:pPr marL="0" indent="0">
              <a:buNone/>
            </a:pPr>
            <a:endParaRPr lang="en-US" sz="2000" i="1"/>
          </a:p>
        </p:txBody>
      </p:sp>
    </p:spTree>
    <p:extLst>
      <p:ext uri="{BB962C8B-B14F-4D97-AF65-F5344CB8AC3E}">
        <p14:creationId xmlns:p14="http://schemas.microsoft.com/office/powerpoint/2010/main" val="56784315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9528"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245072" y="1289765"/>
            <a:ext cx="3651101" cy="4270963"/>
          </a:xfrm>
        </p:spPr>
        <p:txBody>
          <a:bodyPr anchor="ctr">
            <a:normAutofit/>
          </a:bodyPr>
          <a:lstStyle/>
          <a:p>
            <a:pPr algn="ctr"/>
            <a:r>
              <a:rPr lang="en-US" sz="5200" dirty="0">
                <a:solidFill>
                  <a:srgbClr val="FFFFFF"/>
                </a:solidFill>
              </a:rPr>
              <a:t>Questions for Table Discussions</a:t>
            </a:r>
          </a:p>
        </p:txBody>
      </p:sp>
      <p:sp>
        <p:nvSpPr>
          <p:cNvPr id="20"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3493" y="374394"/>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a:p>
        </p:txBody>
      </p:sp>
      <p:sp>
        <p:nvSpPr>
          <p:cNvPr id="22"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109" y="1084507"/>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sp>
        <p:nvSpPr>
          <p:cNvPr id="4" name="Content Placeholder 3">
            <a:extLst>
              <a:ext uri="{FF2B5EF4-FFF2-40B4-BE49-F238E27FC236}">
                <a16:creationId xmlns:a16="http://schemas.microsoft.com/office/drawing/2014/main" id="{FC2604F9-B7A3-7A15-4F34-9FB4076E5CB4}"/>
              </a:ext>
            </a:extLst>
          </p:cNvPr>
          <p:cNvSpPr>
            <a:spLocks noGrp="1"/>
          </p:cNvSpPr>
          <p:nvPr>
            <p:ph idx="1"/>
          </p:nvPr>
        </p:nvSpPr>
        <p:spPr>
          <a:xfrm>
            <a:off x="6297233" y="518400"/>
            <a:ext cx="4771607" cy="5837949"/>
          </a:xfrm>
        </p:spPr>
        <p:txBody>
          <a:bodyPr anchor="ctr">
            <a:normAutofit/>
          </a:bodyPr>
          <a:lstStyle/>
          <a:p>
            <a:r>
              <a:rPr lang="en-US" sz="2000">
                <a:solidFill>
                  <a:schemeClr val="tx1">
                    <a:alpha val="80000"/>
                  </a:schemeClr>
                </a:solidFill>
              </a:rPr>
              <a:t>What stood out for you in today’s presentations?</a:t>
            </a:r>
          </a:p>
          <a:p>
            <a:endParaRPr lang="en-US" sz="2000">
              <a:solidFill>
                <a:schemeClr val="tx1">
                  <a:alpha val="80000"/>
                </a:schemeClr>
              </a:solidFill>
            </a:endParaRPr>
          </a:p>
          <a:p>
            <a:r>
              <a:rPr lang="en-US" sz="2000">
                <a:solidFill>
                  <a:schemeClr val="tx1">
                    <a:alpha val="80000"/>
                  </a:schemeClr>
                </a:solidFill>
              </a:rPr>
              <a:t>What is something you learned today that can be used in your institute’s vocation/formation ministry or by its leadership?</a:t>
            </a:r>
          </a:p>
        </p:txBody>
      </p:sp>
      <p:sp>
        <p:nvSpPr>
          <p:cNvPr id="24"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36547" y="5751820"/>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cxnSp>
        <p:nvCxnSpPr>
          <p:cNvPr id="26" name="Straight Connector 25">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710465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9785CD8-84EB-CCEB-8AB3-FA09933DED8D}"/>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3C71932-DBFC-EBD5-35E7-9A9B00CC8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2" name="Rectangle 11">
            <a:extLst>
              <a:ext uri="{FF2B5EF4-FFF2-40B4-BE49-F238E27FC236}">
                <a16:creationId xmlns:a16="http://schemas.microsoft.com/office/drawing/2014/main" id="{40DC7011-342C-741D-F22A-B8551F062D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7" name="Freeform: Shape 16">
            <a:extLst>
              <a:ext uri="{FF2B5EF4-FFF2-40B4-BE49-F238E27FC236}">
                <a16:creationId xmlns:a16="http://schemas.microsoft.com/office/drawing/2014/main" id="{CAE1B522-5C4F-3E4A-42B9-E010D9B865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219825"/>
          </a:xfrm>
          <a:custGeom>
            <a:avLst/>
            <a:gdLst>
              <a:gd name="connsiteX0" fmla="*/ 6789701 w 12192000"/>
              <a:gd name="connsiteY0" fmla="*/ 6151588 h 6219825"/>
              <a:gd name="connsiteX1" fmla="*/ 6788702 w 12192000"/>
              <a:gd name="connsiteY1" fmla="*/ 6151666 h 6219825"/>
              <a:gd name="connsiteX2" fmla="*/ 6788476 w 12192000"/>
              <a:gd name="connsiteY2" fmla="*/ 6152200 h 6219825"/>
              <a:gd name="connsiteX3" fmla="*/ 9834 w 12192000"/>
              <a:gd name="connsiteY3" fmla="*/ 0 h 6219825"/>
              <a:gd name="connsiteX4" fmla="*/ 12357 w 12192000"/>
              <a:gd name="connsiteY4" fmla="*/ 1 h 6219825"/>
              <a:gd name="connsiteX5" fmla="*/ 12192000 w 12192000"/>
              <a:gd name="connsiteY5" fmla="*/ 1 h 6219825"/>
              <a:gd name="connsiteX6" fmla="*/ 12192000 w 12192000"/>
              <a:gd name="connsiteY6" fmla="*/ 5105401 h 6219825"/>
              <a:gd name="connsiteX7" fmla="*/ 12191716 w 12192000"/>
              <a:gd name="connsiteY7" fmla="*/ 5105401 h 6219825"/>
              <a:gd name="connsiteX8" fmla="*/ 12192000 w 12192000"/>
              <a:gd name="connsiteY8" fmla="*/ 5256977 h 6219825"/>
              <a:gd name="connsiteX9" fmla="*/ 12061096 w 12192000"/>
              <a:gd name="connsiteY9" fmla="*/ 5296034 h 6219825"/>
              <a:gd name="connsiteX10" fmla="*/ 11676800 w 12192000"/>
              <a:gd name="connsiteY10" fmla="*/ 5399652 h 6219825"/>
              <a:gd name="connsiteX11" fmla="*/ 10425355 w 12192000"/>
              <a:gd name="connsiteY11" fmla="*/ 5683310 h 6219825"/>
              <a:gd name="connsiteX12" fmla="*/ 9424022 w 12192000"/>
              <a:gd name="connsiteY12" fmla="*/ 5858546 h 6219825"/>
              <a:gd name="connsiteX13" fmla="*/ 8458419 w 12192000"/>
              <a:gd name="connsiteY13" fmla="*/ 5992303 h 6219825"/>
              <a:gd name="connsiteX14" fmla="*/ 7715970 w 12192000"/>
              <a:gd name="connsiteY14" fmla="*/ 6072283 h 6219825"/>
              <a:gd name="connsiteX15" fmla="*/ 6951716 w 12192000"/>
              <a:gd name="connsiteY15" fmla="*/ 6138091 h 6219825"/>
              <a:gd name="connsiteX16" fmla="*/ 6936303 w 12192000"/>
              <a:gd name="connsiteY16" fmla="*/ 6140163 h 6219825"/>
              <a:gd name="connsiteX17" fmla="*/ 6790448 w 12192000"/>
              <a:gd name="connsiteY17" fmla="*/ 6151529 h 6219825"/>
              <a:gd name="connsiteX18" fmla="*/ 6799941 w 12192000"/>
              <a:gd name="connsiteY18" fmla="*/ 6153349 h 6219825"/>
              <a:gd name="connsiteX19" fmla="*/ 6835432 w 12192000"/>
              <a:gd name="connsiteY19" fmla="*/ 6151642 h 6219825"/>
              <a:gd name="connsiteX20" fmla="*/ 6884003 w 12192000"/>
              <a:gd name="connsiteY20" fmla="*/ 6148662 h 6219825"/>
              <a:gd name="connsiteX21" fmla="*/ 7578771 w 12192000"/>
              <a:gd name="connsiteY21" fmla="*/ 6116122 h 6219825"/>
              <a:gd name="connsiteX22" fmla="*/ 8623845 w 12192000"/>
              <a:gd name="connsiteY22" fmla="*/ 6029188 h 6219825"/>
              <a:gd name="connsiteX23" fmla="*/ 9479970 w 12192000"/>
              <a:gd name="connsiteY23" fmla="*/ 5925239 h 6219825"/>
              <a:gd name="connsiteX24" fmla="*/ 10629308 w 12192000"/>
              <a:gd name="connsiteY24" fmla="*/ 5731000 h 6219825"/>
              <a:gd name="connsiteX25" fmla="*/ 11998498 w 12192000"/>
              <a:gd name="connsiteY25" fmla="*/ 5404869 h 6219825"/>
              <a:gd name="connsiteX26" fmla="*/ 12192000 w 12192000"/>
              <a:gd name="connsiteY26" fmla="*/ 5347846 h 6219825"/>
              <a:gd name="connsiteX27" fmla="*/ 12192000 w 12192000"/>
              <a:gd name="connsiteY27" fmla="*/ 5402606 h 6219825"/>
              <a:gd name="connsiteX28" fmla="*/ 11829257 w 12192000"/>
              <a:gd name="connsiteY28" fmla="*/ 5507950 h 6219825"/>
              <a:gd name="connsiteX29" fmla="*/ 10939183 w 12192000"/>
              <a:gd name="connsiteY29" fmla="*/ 5722555 h 6219825"/>
              <a:gd name="connsiteX30" fmla="*/ 9985530 w 12192000"/>
              <a:gd name="connsiteY30" fmla="*/ 5902635 h 6219825"/>
              <a:gd name="connsiteX31" fmla="*/ 9186882 w 12192000"/>
              <a:gd name="connsiteY31" fmla="*/ 6018631 h 6219825"/>
              <a:gd name="connsiteX32" fmla="*/ 8578198 w 12192000"/>
              <a:gd name="connsiteY32" fmla="*/ 6088179 h 6219825"/>
              <a:gd name="connsiteX33" fmla="*/ 7864358 w 12192000"/>
              <a:gd name="connsiteY33" fmla="*/ 6149656 h 6219825"/>
              <a:gd name="connsiteX34" fmla="*/ 6935502 w 12192000"/>
              <a:gd name="connsiteY34" fmla="*/ 6201071 h 6219825"/>
              <a:gd name="connsiteX35" fmla="*/ 6477750 w 12192000"/>
              <a:gd name="connsiteY35" fmla="*/ 6214980 h 6219825"/>
              <a:gd name="connsiteX36" fmla="*/ 6362294 w 12192000"/>
              <a:gd name="connsiteY36" fmla="*/ 6219825 h 6219825"/>
              <a:gd name="connsiteX37" fmla="*/ 6057129 w 12192000"/>
              <a:gd name="connsiteY37" fmla="*/ 6219825 h 6219825"/>
              <a:gd name="connsiteX38" fmla="*/ 5977784 w 12192000"/>
              <a:gd name="connsiteY38" fmla="*/ 6215229 h 6219825"/>
              <a:gd name="connsiteX39" fmla="*/ 5265087 w 12192000"/>
              <a:gd name="connsiteY39" fmla="*/ 6178965 h 6219825"/>
              <a:gd name="connsiteX40" fmla="*/ 4346277 w 12192000"/>
              <a:gd name="connsiteY40" fmla="*/ 6116869 h 6219825"/>
              <a:gd name="connsiteX41" fmla="*/ 3373045 w 12192000"/>
              <a:gd name="connsiteY41" fmla="*/ 6018259 h 6219825"/>
              <a:gd name="connsiteX42" fmla="*/ 2362173 w 12192000"/>
              <a:gd name="connsiteY42" fmla="*/ 5899282 h 6219825"/>
              <a:gd name="connsiteX43" fmla="*/ 1233178 w 12192000"/>
              <a:gd name="connsiteY43" fmla="*/ 5726033 h 6219825"/>
              <a:gd name="connsiteX44" fmla="*/ 68500 w 12192000"/>
              <a:gd name="connsiteY44" fmla="*/ 5486226 h 6219825"/>
              <a:gd name="connsiteX45" fmla="*/ 0 w 12192000"/>
              <a:gd name="connsiteY45" fmla="*/ 5468863 h 6219825"/>
              <a:gd name="connsiteX46" fmla="*/ 0 w 12192000"/>
              <a:gd name="connsiteY46" fmla="*/ 5412351 h 6219825"/>
              <a:gd name="connsiteX47" fmla="*/ 72441 w 12192000"/>
              <a:gd name="connsiteY47" fmla="*/ 5431135 h 6219825"/>
              <a:gd name="connsiteX48" fmla="*/ 600716 w 12192000"/>
              <a:gd name="connsiteY48" fmla="*/ 5549555 h 6219825"/>
              <a:gd name="connsiteX49" fmla="*/ 1769512 w 12192000"/>
              <a:gd name="connsiteY49" fmla="*/ 5759811 h 6219825"/>
              <a:gd name="connsiteX50" fmla="*/ 2613554 w 12192000"/>
              <a:gd name="connsiteY50" fmla="*/ 5876802 h 6219825"/>
              <a:gd name="connsiteX51" fmla="*/ 2581134 w 12192000"/>
              <a:gd name="connsiteY51" fmla="*/ 5866867 h 6219825"/>
              <a:gd name="connsiteX52" fmla="*/ 1112635 w 12192000"/>
              <a:gd name="connsiteY52" fmla="*/ 5534031 h 6219825"/>
              <a:gd name="connsiteX53" fmla="*/ 420412 w 12192000"/>
              <a:gd name="connsiteY53" fmla="*/ 5334514 h 6219825"/>
              <a:gd name="connsiteX54" fmla="*/ 0 w 12192000"/>
              <a:gd name="connsiteY54" fmla="*/ 5195539 h 6219825"/>
              <a:gd name="connsiteX55" fmla="*/ 60 w 12192000"/>
              <a:gd name="connsiteY55" fmla="*/ 5105401 h 6219825"/>
              <a:gd name="connsiteX56" fmla="*/ 0 w 12192000"/>
              <a:gd name="connsiteY56" fmla="*/ 5105401 h 6219825"/>
              <a:gd name="connsiteX57" fmla="*/ 0 w 12192000"/>
              <a:gd name="connsiteY57" fmla="*/ 1 h 6219825"/>
              <a:gd name="connsiteX58" fmla="*/ 9834 w 12192000"/>
              <a:gd name="connsiteY58" fmla="*/ 1 h 6219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2192000" h="6219825">
                <a:moveTo>
                  <a:pt x="6789701" y="6151588"/>
                </a:moveTo>
                <a:lnTo>
                  <a:pt x="6788702" y="6151666"/>
                </a:lnTo>
                <a:cubicBezTo>
                  <a:pt x="6788627" y="6151844"/>
                  <a:pt x="6788551" y="6152022"/>
                  <a:pt x="6788476" y="6152200"/>
                </a:cubicBezTo>
                <a:close/>
                <a:moveTo>
                  <a:pt x="9834" y="0"/>
                </a:moveTo>
                <a:lnTo>
                  <a:pt x="12357" y="1"/>
                </a:lnTo>
                <a:lnTo>
                  <a:pt x="12192000" y="1"/>
                </a:lnTo>
                <a:lnTo>
                  <a:pt x="12192000" y="5105401"/>
                </a:lnTo>
                <a:lnTo>
                  <a:pt x="12191716" y="5105401"/>
                </a:lnTo>
                <a:lnTo>
                  <a:pt x="12192000" y="5256977"/>
                </a:lnTo>
                <a:lnTo>
                  <a:pt x="12061096" y="5296034"/>
                </a:lnTo>
                <a:cubicBezTo>
                  <a:pt x="11933500" y="5332263"/>
                  <a:pt x="11805390" y="5366806"/>
                  <a:pt x="11676800" y="5399652"/>
                </a:cubicBezTo>
                <a:cubicBezTo>
                  <a:pt x="11262789" y="5507204"/>
                  <a:pt x="10845343" y="5600846"/>
                  <a:pt x="10425355" y="5683310"/>
                </a:cubicBezTo>
                <a:cubicBezTo>
                  <a:pt x="10092810" y="5748549"/>
                  <a:pt x="9759033" y="5806970"/>
                  <a:pt x="9424022" y="5858546"/>
                </a:cubicBezTo>
                <a:cubicBezTo>
                  <a:pt x="9102997" y="5908224"/>
                  <a:pt x="8781133" y="5952809"/>
                  <a:pt x="8458419" y="5992303"/>
                </a:cubicBezTo>
                <a:cubicBezTo>
                  <a:pt x="8211360" y="6022481"/>
                  <a:pt x="7963792" y="6048065"/>
                  <a:pt x="7715970" y="6072283"/>
                </a:cubicBezTo>
                <a:lnTo>
                  <a:pt x="6951716" y="6138091"/>
                </a:lnTo>
                <a:lnTo>
                  <a:pt x="6936303" y="6140163"/>
                </a:lnTo>
                <a:lnTo>
                  <a:pt x="6790448" y="6151529"/>
                </a:lnTo>
                <a:lnTo>
                  <a:pt x="6799941" y="6153349"/>
                </a:lnTo>
                <a:cubicBezTo>
                  <a:pt x="6811623" y="6153816"/>
                  <a:pt x="6823734" y="6151642"/>
                  <a:pt x="6835432" y="6151642"/>
                </a:cubicBezTo>
                <a:cubicBezTo>
                  <a:pt x="6851580" y="6151642"/>
                  <a:pt x="6867729" y="6149034"/>
                  <a:pt x="6884003" y="6148662"/>
                </a:cubicBezTo>
                <a:cubicBezTo>
                  <a:pt x="7115805" y="6143198"/>
                  <a:pt x="7347351" y="6131026"/>
                  <a:pt x="7578771" y="6116122"/>
                </a:cubicBezTo>
                <a:cubicBezTo>
                  <a:pt x="7927552" y="6093644"/>
                  <a:pt x="8276080" y="6065453"/>
                  <a:pt x="8623845" y="6029188"/>
                </a:cubicBezTo>
                <a:cubicBezTo>
                  <a:pt x="8909939" y="5999878"/>
                  <a:pt x="9195310" y="5965228"/>
                  <a:pt x="9479970" y="5925239"/>
                </a:cubicBezTo>
                <a:cubicBezTo>
                  <a:pt x="9864901" y="5870842"/>
                  <a:pt x="10248014" y="5806101"/>
                  <a:pt x="10629308" y="5731000"/>
                </a:cubicBezTo>
                <a:cubicBezTo>
                  <a:pt x="11090114" y="5639842"/>
                  <a:pt x="11546975" y="5532291"/>
                  <a:pt x="11998498" y="5404869"/>
                </a:cubicBezTo>
                <a:lnTo>
                  <a:pt x="12192000" y="5347846"/>
                </a:lnTo>
                <a:lnTo>
                  <a:pt x="12192000" y="5402606"/>
                </a:lnTo>
                <a:lnTo>
                  <a:pt x="11829257" y="5507950"/>
                </a:lnTo>
                <a:cubicBezTo>
                  <a:pt x="11534769" y="5587680"/>
                  <a:pt x="11238120" y="5658596"/>
                  <a:pt x="10939183" y="5722555"/>
                </a:cubicBezTo>
                <a:cubicBezTo>
                  <a:pt x="10622824" y="5790365"/>
                  <a:pt x="10304941" y="5850387"/>
                  <a:pt x="9985530" y="5902635"/>
                </a:cubicBezTo>
                <a:cubicBezTo>
                  <a:pt x="9720036" y="5946102"/>
                  <a:pt x="9453814" y="5984764"/>
                  <a:pt x="9186882" y="6018631"/>
                </a:cubicBezTo>
                <a:cubicBezTo>
                  <a:pt x="8984197" y="6044216"/>
                  <a:pt x="8781514" y="6068309"/>
                  <a:pt x="8578198" y="6088179"/>
                </a:cubicBezTo>
                <a:lnTo>
                  <a:pt x="7864358" y="6149656"/>
                </a:lnTo>
                <a:cubicBezTo>
                  <a:pt x="7554994" y="6172009"/>
                  <a:pt x="7245502" y="6189895"/>
                  <a:pt x="6935502" y="6201071"/>
                </a:cubicBezTo>
                <a:lnTo>
                  <a:pt x="6477750" y="6214980"/>
                </a:lnTo>
                <a:cubicBezTo>
                  <a:pt x="6439195" y="6212895"/>
                  <a:pt x="6400529" y="6214521"/>
                  <a:pt x="6362294" y="6219825"/>
                </a:cubicBezTo>
                <a:lnTo>
                  <a:pt x="6057129" y="6219825"/>
                </a:lnTo>
                <a:lnTo>
                  <a:pt x="5977784" y="6215229"/>
                </a:lnTo>
                <a:lnTo>
                  <a:pt x="5265087" y="6178965"/>
                </a:lnTo>
                <a:cubicBezTo>
                  <a:pt x="4958267" y="6166544"/>
                  <a:pt x="4651826" y="6146055"/>
                  <a:pt x="4346277" y="6116869"/>
                </a:cubicBezTo>
                <a:lnTo>
                  <a:pt x="3373045" y="6018259"/>
                </a:lnTo>
                <a:cubicBezTo>
                  <a:pt x="3035412" y="5983982"/>
                  <a:pt x="2698456" y="5944327"/>
                  <a:pt x="2362173" y="5899282"/>
                </a:cubicBezTo>
                <a:cubicBezTo>
                  <a:pt x="1984692" y="5849108"/>
                  <a:pt x="1608364" y="5791358"/>
                  <a:pt x="1233178" y="5726033"/>
                </a:cubicBezTo>
                <a:cubicBezTo>
                  <a:pt x="842181" y="5657291"/>
                  <a:pt x="453758" y="5578770"/>
                  <a:pt x="68500" y="5486226"/>
                </a:cubicBezTo>
                <a:lnTo>
                  <a:pt x="0" y="5468863"/>
                </a:lnTo>
                <a:lnTo>
                  <a:pt x="0" y="5412351"/>
                </a:lnTo>
                <a:lnTo>
                  <a:pt x="72441" y="5431135"/>
                </a:lnTo>
                <a:cubicBezTo>
                  <a:pt x="247961" y="5473331"/>
                  <a:pt x="424164" y="5512608"/>
                  <a:pt x="600716" y="5549555"/>
                </a:cubicBezTo>
                <a:cubicBezTo>
                  <a:pt x="988279" y="5630403"/>
                  <a:pt x="1378133" y="5699330"/>
                  <a:pt x="1769512" y="5759811"/>
                </a:cubicBezTo>
                <a:cubicBezTo>
                  <a:pt x="2052426" y="5803406"/>
                  <a:pt x="2335725" y="5843519"/>
                  <a:pt x="2613554" y="5876802"/>
                </a:cubicBezTo>
                <a:cubicBezTo>
                  <a:pt x="2605544" y="5879410"/>
                  <a:pt x="2594611" y="5869350"/>
                  <a:pt x="2581134" y="5866867"/>
                </a:cubicBezTo>
                <a:cubicBezTo>
                  <a:pt x="2087178" y="5774877"/>
                  <a:pt x="1597684" y="5663937"/>
                  <a:pt x="1112635" y="5534031"/>
                </a:cubicBezTo>
                <a:cubicBezTo>
                  <a:pt x="880453" y="5471934"/>
                  <a:pt x="649713" y="5405428"/>
                  <a:pt x="420412" y="5334514"/>
                </a:cubicBezTo>
                <a:lnTo>
                  <a:pt x="0" y="5195539"/>
                </a:lnTo>
                <a:lnTo>
                  <a:pt x="60" y="5105401"/>
                </a:lnTo>
                <a:lnTo>
                  <a:pt x="0" y="5105401"/>
                </a:lnTo>
                <a:lnTo>
                  <a:pt x="0" y="1"/>
                </a:lnTo>
                <a:lnTo>
                  <a:pt x="9834" y="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5" name="Picture 4">
            <a:extLst>
              <a:ext uri="{FF2B5EF4-FFF2-40B4-BE49-F238E27FC236}">
                <a16:creationId xmlns:a16="http://schemas.microsoft.com/office/drawing/2014/main" id="{982D628C-6389-5F23-69FF-CE33EFBD932A}"/>
              </a:ext>
            </a:extLst>
          </p:cNvPr>
          <p:cNvPicPr>
            <a:picLocks noChangeAspect="1"/>
          </p:cNvPicPr>
          <p:nvPr/>
        </p:nvPicPr>
        <p:blipFill>
          <a:blip r:embed="rId2"/>
          <a:stretch>
            <a:fillRect/>
          </a:stretch>
        </p:blipFill>
        <p:spPr>
          <a:xfrm>
            <a:off x="4409289" y="228600"/>
            <a:ext cx="3848020" cy="5780396"/>
          </a:xfrm>
          <a:prstGeom prst="rect">
            <a:avLst/>
          </a:prstGeom>
        </p:spPr>
      </p:pic>
    </p:spTree>
    <p:extLst>
      <p:ext uri="{BB962C8B-B14F-4D97-AF65-F5344CB8AC3E}">
        <p14:creationId xmlns:p14="http://schemas.microsoft.com/office/powerpoint/2010/main" val="2161679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CED4D40-4B67-4331-AC48-79B82B4A47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6307123D-6A6A-45BF-2A46-008373A07FED}"/>
              </a:ext>
            </a:extLst>
          </p:cNvPr>
          <p:cNvSpPr>
            <a:spLocks noGrp="1"/>
          </p:cNvSpPr>
          <p:nvPr>
            <p:ph type="title"/>
          </p:nvPr>
        </p:nvSpPr>
        <p:spPr>
          <a:xfrm>
            <a:off x="638881" y="417576"/>
            <a:ext cx="10909640" cy="1249394"/>
          </a:xfrm>
        </p:spPr>
        <p:txBody>
          <a:bodyPr vert="horz" lIns="91440" tIns="45720" rIns="91440" bIns="45720" rtlCol="0" anchor="ctr">
            <a:normAutofit/>
          </a:bodyPr>
          <a:lstStyle/>
          <a:p>
            <a:pPr algn="ctr"/>
            <a:r>
              <a:rPr lang="en-US" sz="4600" kern="1200">
                <a:solidFill>
                  <a:schemeClr val="tx1"/>
                </a:solidFill>
                <a:latin typeface="+mj-lt"/>
                <a:ea typeface="+mj-ea"/>
                <a:cs typeface="+mj-cs"/>
              </a:rPr>
              <a:t>Attracted "Very Much" to their institute by...</a:t>
            </a:r>
          </a:p>
        </p:txBody>
      </p:sp>
      <p:sp>
        <p:nvSpPr>
          <p:cNvPr id="10" name="sketch line">
            <a:extLst>
              <a:ext uri="{FF2B5EF4-FFF2-40B4-BE49-F238E27FC236}">
                <a16:creationId xmlns:a16="http://schemas.microsoft.com/office/drawing/2014/main" id="{670CEDEF-4F34-412E-84EE-329C1E936A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7702" y="1733454"/>
            <a:ext cx="4572000" cy="18288"/>
          </a:xfrm>
          <a:custGeom>
            <a:avLst/>
            <a:gdLst>
              <a:gd name="connsiteX0" fmla="*/ 0 w 4572000"/>
              <a:gd name="connsiteY0" fmla="*/ 0 h 18288"/>
              <a:gd name="connsiteX1" fmla="*/ 515983 w 4572000"/>
              <a:gd name="connsiteY1" fmla="*/ 0 h 18288"/>
              <a:gd name="connsiteX2" fmla="*/ 1031966 w 4572000"/>
              <a:gd name="connsiteY2" fmla="*/ 0 h 18288"/>
              <a:gd name="connsiteX3" fmla="*/ 1639389 w 4572000"/>
              <a:gd name="connsiteY3" fmla="*/ 0 h 18288"/>
              <a:gd name="connsiteX4" fmla="*/ 2383971 w 4572000"/>
              <a:gd name="connsiteY4" fmla="*/ 0 h 18288"/>
              <a:gd name="connsiteX5" fmla="*/ 2945674 w 4572000"/>
              <a:gd name="connsiteY5" fmla="*/ 0 h 18288"/>
              <a:gd name="connsiteX6" fmla="*/ 3507377 w 4572000"/>
              <a:gd name="connsiteY6" fmla="*/ 0 h 18288"/>
              <a:gd name="connsiteX7" fmla="*/ 4572000 w 4572000"/>
              <a:gd name="connsiteY7" fmla="*/ 0 h 18288"/>
              <a:gd name="connsiteX8" fmla="*/ 4572000 w 4572000"/>
              <a:gd name="connsiteY8" fmla="*/ 18288 h 18288"/>
              <a:gd name="connsiteX9" fmla="*/ 3873137 w 4572000"/>
              <a:gd name="connsiteY9" fmla="*/ 18288 h 18288"/>
              <a:gd name="connsiteX10" fmla="*/ 3311434 w 4572000"/>
              <a:gd name="connsiteY10" fmla="*/ 18288 h 18288"/>
              <a:gd name="connsiteX11" fmla="*/ 2749731 w 4572000"/>
              <a:gd name="connsiteY11" fmla="*/ 18288 h 18288"/>
              <a:gd name="connsiteX12" fmla="*/ 2050869 w 4572000"/>
              <a:gd name="connsiteY12" fmla="*/ 18288 h 18288"/>
              <a:gd name="connsiteX13" fmla="*/ 1306286 w 4572000"/>
              <a:gd name="connsiteY13" fmla="*/ 18288 h 18288"/>
              <a:gd name="connsiteX14" fmla="*/ 790303 w 4572000"/>
              <a:gd name="connsiteY14" fmla="*/ 18288 h 18288"/>
              <a:gd name="connsiteX15" fmla="*/ 0 w 4572000"/>
              <a:gd name="connsiteY15" fmla="*/ 18288 h 18288"/>
              <a:gd name="connsiteX16" fmla="*/ 0 w 457200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0" h="18288" fill="none" extrusionOk="0">
                <a:moveTo>
                  <a:pt x="0" y="0"/>
                </a:moveTo>
                <a:cubicBezTo>
                  <a:pt x="105156" y="-20963"/>
                  <a:pt x="340432" y="822"/>
                  <a:pt x="515983" y="0"/>
                </a:cubicBezTo>
                <a:cubicBezTo>
                  <a:pt x="691534" y="-822"/>
                  <a:pt x="850679" y="16479"/>
                  <a:pt x="1031966" y="0"/>
                </a:cubicBezTo>
                <a:cubicBezTo>
                  <a:pt x="1213253" y="-16479"/>
                  <a:pt x="1443646" y="-18730"/>
                  <a:pt x="1639389" y="0"/>
                </a:cubicBezTo>
                <a:cubicBezTo>
                  <a:pt x="1835132" y="18730"/>
                  <a:pt x="2159975" y="18531"/>
                  <a:pt x="2383971" y="0"/>
                </a:cubicBezTo>
                <a:cubicBezTo>
                  <a:pt x="2607967" y="-18531"/>
                  <a:pt x="2719096" y="-12030"/>
                  <a:pt x="2945674" y="0"/>
                </a:cubicBezTo>
                <a:cubicBezTo>
                  <a:pt x="3172252" y="12030"/>
                  <a:pt x="3269167" y="27666"/>
                  <a:pt x="3507377" y="0"/>
                </a:cubicBezTo>
                <a:cubicBezTo>
                  <a:pt x="3745587" y="-27666"/>
                  <a:pt x="4116741" y="18705"/>
                  <a:pt x="4572000" y="0"/>
                </a:cubicBezTo>
                <a:cubicBezTo>
                  <a:pt x="4572895" y="8974"/>
                  <a:pt x="4571454" y="9359"/>
                  <a:pt x="4572000" y="18288"/>
                </a:cubicBezTo>
                <a:cubicBezTo>
                  <a:pt x="4374698" y="3942"/>
                  <a:pt x="4098874" y="-11042"/>
                  <a:pt x="3873137" y="18288"/>
                </a:cubicBezTo>
                <a:cubicBezTo>
                  <a:pt x="3647400" y="47618"/>
                  <a:pt x="3517055" y="5421"/>
                  <a:pt x="3311434" y="18288"/>
                </a:cubicBezTo>
                <a:cubicBezTo>
                  <a:pt x="3105813" y="31155"/>
                  <a:pt x="3025168" y="17856"/>
                  <a:pt x="2749731" y="18288"/>
                </a:cubicBezTo>
                <a:cubicBezTo>
                  <a:pt x="2474294" y="18720"/>
                  <a:pt x="2291766" y="-14168"/>
                  <a:pt x="2050869" y="18288"/>
                </a:cubicBezTo>
                <a:cubicBezTo>
                  <a:pt x="1809972" y="50744"/>
                  <a:pt x="1540276" y="46798"/>
                  <a:pt x="1306286" y="18288"/>
                </a:cubicBezTo>
                <a:cubicBezTo>
                  <a:pt x="1072296" y="-10222"/>
                  <a:pt x="972445" y="19645"/>
                  <a:pt x="790303" y="18288"/>
                </a:cubicBezTo>
                <a:cubicBezTo>
                  <a:pt x="608161" y="16931"/>
                  <a:pt x="200981" y="8241"/>
                  <a:pt x="0" y="18288"/>
                </a:cubicBezTo>
                <a:cubicBezTo>
                  <a:pt x="-229" y="14222"/>
                  <a:pt x="509" y="5816"/>
                  <a:pt x="0" y="0"/>
                </a:cubicBezTo>
                <a:close/>
              </a:path>
              <a:path w="4572000" h="18288" stroke="0" extrusionOk="0">
                <a:moveTo>
                  <a:pt x="0" y="0"/>
                </a:moveTo>
                <a:cubicBezTo>
                  <a:pt x="143285" y="-9565"/>
                  <a:pt x="327959" y="-11498"/>
                  <a:pt x="561703" y="0"/>
                </a:cubicBezTo>
                <a:cubicBezTo>
                  <a:pt x="795447" y="11498"/>
                  <a:pt x="838260" y="18255"/>
                  <a:pt x="1077686" y="0"/>
                </a:cubicBezTo>
                <a:cubicBezTo>
                  <a:pt x="1317112" y="-18255"/>
                  <a:pt x="1437472" y="23514"/>
                  <a:pt x="1639389" y="0"/>
                </a:cubicBezTo>
                <a:cubicBezTo>
                  <a:pt x="1841306" y="-23514"/>
                  <a:pt x="2037142" y="-12551"/>
                  <a:pt x="2292531" y="0"/>
                </a:cubicBezTo>
                <a:cubicBezTo>
                  <a:pt x="2547920" y="12551"/>
                  <a:pt x="2810436" y="-20352"/>
                  <a:pt x="2991394" y="0"/>
                </a:cubicBezTo>
                <a:cubicBezTo>
                  <a:pt x="3172352" y="20352"/>
                  <a:pt x="3530025" y="-13347"/>
                  <a:pt x="3735977" y="0"/>
                </a:cubicBezTo>
                <a:cubicBezTo>
                  <a:pt x="3941929" y="13347"/>
                  <a:pt x="4161497" y="34086"/>
                  <a:pt x="4572000" y="0"/>
                </a:cubicBezTo>
                <a:cubicBezTo>
                  <a:pt x="4571545" y="6162"/>
                  <a:pt x="4571903" y="11775"/>
                  <a:pt x="4572000" y="18288"/>
                </a:cubicBezTo>
                <a:cubicBezTo>
                  <a:pt x="4228040" y="36490"/>
                  <a:pt x="4199736" y="42557"/>
                  <a:pt x="3873137" y="18288"/>
                </a:cubicBezTo>
                <a:cubicBezTo>
                  <a:pt x="3546538" y="-5981"/>
                  <a:pt x="3472124" y="16809"/>
                  <a:pt x="3128554" y="18288"/>
                </a:cubicBezTo>
                <a:cubicBezTo>
                  <a:pt x="2784984" y="19767"/>
                  <a:pt x="2735896" y="-17781"/>
                  <a:pt x="2383971" y="18288"/>
                </a:cubicBezTo>
                <a:cubicBezTo>
                  <a:pt x="2032046" y="54357"/>
                  <a:pt x="2019324" y="2920"/>
                  <a:pt x="1867989" y="18288"/>
                </a:cubicBezTo>
                <a:cubicBezTo>
                  <a:pt x="1716654" y="33656"/>
                  <a:pt x="1418675" y="32575"/>
                  <a:pt x="1169126" y="18288"/>
                </a:cubicBezTo>
                <a:cubicBezTo>
                  <a:pt x="919577" y="4001"/>
                  <a:pt x="798537" y="16165"/>
                  <a:pt x="561703" y="18288"/>
                </a:cubicBezTo>
                <a:cubicBezTo>
                  <a:pt x="324869" y="20411"/>
                  <a:pt x="221395" y="-912"/>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Chart 1">
            <a:extLst>
              <a:ext uri="{FF2B5EF4-FFF2-40B4-BE49-F238E27FC236}">
                <a16:creationId xmlns:a16="http://schemas.microsoft.com/office/drawing/2014/main" id="{A5C58984-0F68-445B-8AAD-CAD7D8DF0D3D}"/>
              </a:ext>
            </a:extLst>
          </p:cNvPr>
          <p:cNvGraphicFramePr/>
          <p:nvPr>
            <p:extLst>
              <p:ext uri="{D42A27DB-BD31-4B8C-83A1-F6EECF244321}">
                <p14:modId xmlns:p14="http://schemas.microsoft.com/office/powerpoint/2010/main" val="2968238356"/>
              </p:ext>
            </p:extLst>
          </p:nvPr>
        </p:nvGraphicFramePr>
        <p:xfrm>
          <a:off x="320040" y="2633472"/>
          <a:ext cx="11548872" cy="358635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380179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59AB4C8-9178-4F7A-8404-6890510B59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5397B1EF-93E6-99A0-A1CA-C910AF190B83}"/>
              </a:ext>
            </a:extLst>
          </p:cNvPr>
          <p:cNvSpPr>
            <a:spLocks noGrp="1"/>
          </p:cNvSpPr>
          <p:nvPr>
            <p:ph type="title"/>
          </p:nvPr>
        </p:nvSpPr>
        <p:spPr>
          <a:xfrm>
            <a:off x="638881" y="457201"/>
            <a:ext cx="10909640" cy="1832654"/>
          </a:xfrm>
        </p:spPr>
        <p:txBody>
          <a:bodyPr vert="horz" lIns="91440" tIns="45720" rIns="91440" bIns="45720" rtlCol="0" anchor="b">
            <a:normAutofit/>
          </a:bodyPr>
          <a:lstStyle/>
          <a:p>
            <a:pPr algn="ctr"/>
            <a:r>
              <a:rPr lang="en-US" sz="6100" kern="1200">
                <a:solidFill>
                  <a:schemeClr val="tx1"/>
                </a:solidFill>
                <a:latin typeface="+mj-lt"/>
                <a:ea typeface="+mj-ea"/>
                <a:cs typeface="+mj-cs"/>
              </a:rPr>
              <a:t>Attracted "Very Much" to their institute by...</a:t>
            </a:r>
          </a:p>
        </p:txBody>
      </p:sp>
      <p:sp>
        <p:nvSpPr>
          <p:cNvPr id="10" name="sketch line">
            <a:extLst>
              <a:ext uri="{FF2B5EF4-FFF2-40B4-BE49-F238E27FC236}">
                <a16:creationId xmlns:a16="http://schemas.microsoft.com/office/drawing/2014/main" id="{4CFDFB37-4BC7-42C6-915D-A6609139B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7702" y="2343912"/>
            <a:ext cx="4572000" cy="18288"/>
          </a:xfrm>
          <a:custGeom>
            <a:avLst/>
            <a:gdLst>
              <a:gd name="connsiteX0" fmla="*/ 0 w 4572000"/>
              <a:gd name="connsiteY0" fmla="*/ 0 h 18288"/>
              <a:gd name="connsiteX1" fmla="*/ 515983 w 4572000"/>
              <a:gd name="connsiteY1" fmla="*/ 0 h 18288"/>
              <a:gd name="connsiteX2" fmla="*/ 1031966 w 4572000"/>
              <a:gd name="connsiteY2" fmla="*/ 0 h 18288"/>
              <a:gd name="connsiteX3" fmla="*/ 1639389 w 4572000"/>
              <a:gd name="connsiteY3" fmla="*/ 0 h 18288"/>
              <a:gd name="connsiteX4" fmla="*/ 2383971 w 4572000"/>
              <a:gd name="connsiteY4" fmla="*/ 0 h 18288"/>
              <a:gd name="connsiteX5" fmla="*/ 2945674 w 4572000"/>
              <a:gd name="connsiteY5" fmla="*/ 0 h 18288"/>
              <a:gd name="connsiteX6" fmla="*/ 3507377 w 4572000"/>
              <a:gd name="connsiteY6" fmla="*/ 0 h 18288"/>
              <a:gd name="connsiteX7" fmla="*/ 4572000 w 4572000"/>
              <a:gd name="connsiteY7" fmla="*/ 0 h 18288"/>
              <a:gd name="connsiteX8" fmla="*/ 4572000 w 4572000"/>
              <a:gd name="connsiteY8" fmla="*/ 18288 h 18288"/>
              <a:gd name="connsiteX9" fmla="*/ 3873137 w 4572000"/>
              <a:gd name="connsiteY9" fmla="*/ 18288 h 18288"/>
              <a:gd name="connsiteX10" fmla="*/ 3311434 w 4572000"/>
              <a:gd name="connsiteY10" fmla="*/ 18288 h 18288"/>
              <a:gd name="connsiteX11" fmla="*/ 2749731 w 4572000"/>
              <a:gd name="connsiteY11" fmla="*/ 18288 h 18288"/>
              <a:gd name="connsiteX12" fmla="*/ 2050869 w 4572000"/>
              <a:gd name="connsiteY12" fmla="*/ 18288 h 18288"/>
              <a:gd name="connsiteX13" fmla="*/ 1306286 w 4572000"/>
              <a:gd name="connsiteY13" fmla="*/ 18288 h 18288"/>
              <a:gd name="connsiteX14" fmla="*/ 790303 w 4572000"/>
              <a:gd name="connsiteY14" fmla="*/ 18288 h 18288"/>
              <a:gd name="connsiteX15" fmla="*/ 0 w 4572000"/>
              <a:gd name="connsiteY15" fmla="*/ 18288 h 18288"/>
              <a:gd name="connsiteX16" fmla="*/ 0 w 457200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0" h="18288" fill="none" extrusionOk="0">
                <a:moveTo>
                  <a:pt x="0" y="0"/>
                </a:moveTo>
                <a:cubicBezTo>
                  <a:pt x="105156" y="-20963"/>
                  <a:pt x="340432" y="822"/>
                  <a:pt x="515983" y="0"/>
                </a:cubicBezTo>
                <a:cubicBezTo>
                  <a:pt x="691534" y="-822"/>
                  <a:pt x="850679" y="16479"/>
                  <a:pt x="1031966" y="0"/>
                </a:cubicBezTo>
                <a:cubicBezTo>
                  <a:pt x="1213253" y="-16479"/>
                  <a:pt x="1443646" y="-18730"/>
                  <a:pt x="1639389" y="0"/>
                </a:cubicBezTo>
                <a:cubicBezTo>
                  <a:pt x="1835132" y="18730"/>
                  <a:pt x="2159975" y="18531"/>
                  <a:pt x="2383971" y="0"/>
                </a:cubicBezTo>
                <a:cubicBezTo>
                  <a:pt x="2607967" y="-18531"/>
                  <a:pt x="2719096" y="-12030"/>
                  <a:pt x="2945674" y="0"/>
                </a:cubicBezTo>
                <a:cubicBezTo>
                  <a:pt x="3172252" y="12030"/>
                  <a:pt x="3269167" y="27666"/>
                  <a:pt x="3507377" y="0"/>
                </a:cubicBezTo>
                <a:cubicBezTo>
                  <a:pt x="3745587" y="-27666"/>
                  <a:pt x="4116741" y="18705"/>
                  <a:pt x="4572000" y="0"/>
                </a:cubicBezTo>
                <a:cubicBezTo>
                  <a:pt x="4572895" y="8974"/>
                  <a:pt x="4571454" y="9359"/>
                  <a:pt x="4572000" y="18288"/>
                </a:cubicBezTo>
                <a:cubicBezTo>
                  <a:pt x="4374698" y="3942"/>
                  <a:pt x="4098874" y="-11042"/>
                  <a:pt x="3873137" y="18288"/>
                </a:cubicBezTo>
                <a:cubicBezTo>
                  <a:pt x="3647400" y="47618"/>
                  <a:pt x="3517055" y="5421"/>
                  <a:pt x="3311434" y="18288"/>
                </a:cubicBezTo>
                <a:cubicBezTo>
                  <a:pt x="3105813" y="31155"/>
                  <a:pt x="3025168" y="17856"/>
                  <a:pt x="2749731" y="18288"/>
                </a:cubicBezTo>
                <a:cubicBezTo>
                  <a:pt x="2474294" y="18720"/>
                  <a:pt x="2291766" y="-14168"/>
                  <a:pt x="2050869" y="18288"/>
                </a:cubicBezTo>
                <a:cubicBezTo>
                  <a:pt x="1809972" y="50744"/>
                  <a:pt x="1540276" y="46798"/>
                  <a:pt x="1306286" y="18288"/>
                </a:cubicBezTo>
                <a:cubicBezTo>
                  <a:pt x="1072296" y="-10222"/>
                  <a:pt x="972445" y="19645"/>
                  <a:pt x="790303" y="18288"/>
                </a:cubicBezTo>
                <a:cubicBezTo>
                  <a:pt x="608161" y="16931"/>
                  <a:pt x="200981" y="8241"/>
                  <a:pt x="0" y="18288"/>
                </a:cubicBezTo>
                <a:cubicBezTo>
                  <a:pt x="-229" y="14222"/>
                  <a:pt x="509" y="5816"/>
                  <a:pt x="0" y="0"/>
                </a:cubicBezTo>
                <a:close/>
              </a:path>
              <a:path w="4572000" h="18288" stroke="0" extrusionOk="0">
                <a:moveTo>
                  <a:pt x="0" y="0"/>
                </a:moveTo>
                <a:cubicBezTo>
                  <a:pt x="143285" y="-9565"/>
                  <a:pt x="327959" y="-11498"/>
                  <a:pt x="561703" y="0"/>
                </a:cubicBezTo>
                <a:cubicBezTo>
                  <a:pt x="795447" y="11498"/>
                  <a:pt x="838260" y="18255"/>
                  <a:pt x="1077686" y="0"/>
                </a:cubicBezTo>
                <a:cubicBezTo>
                  <a:pt x="1317112" y="-18255"/>
                  <a:pt x="1437472" y="23514"/>
                  <a:pt x="1639389" y="0"/>
                </a:cubicBezTo>
                <a:cubicBezTo>
                  <a:pt x="1841306" y="-23514"/>
                  <a:pt x="2037142" y="-12551"/>
                  <a:pt x="2292531" y="0"/>
                </a:cubicBezTo>
                <a:cubicBezTo>
                  <a:pt x="2547920" y="12551"/>
                  <a:pt x="2810436" y="-20352"/>
                  <a:pt x="2991394" y="0"/>
                </a:cubicBezTo>
                <a:cubicBezTo>
                  <a:pt x="3172352" y="20352"/>
                  <a:pt x="3530025" y="-13347"/>
                  <a:pt x="3735977" y="0"/>
                </a:cubicBezTo>
                <a:cubicBezTo>
                  <a:pt x="3941929" y="13347"/>
                  <a:pt x="4161497" y="34086"/>
                  <a:pt x="4572000" y="0"/>
                </a:cubicBezTo>
                <a:cubicBezTo>
                  <a:pt x="4571545" y="6162"/>
                  <a:pt x="4571903" y="11775"/>
                  <a:pt x="4572000" y="18288"/>
                </a:cubicBezTo>
                <a:cubicBezTo>
                  <a:pt x="4228040" y="36490"/>
                  <a:pt x="4199736" y="42557"/>
                  <a:pt x="3873137" y="18288"/>
                </a:cubicBezTo>
                <a:cubicBezTo>
                  <a:pt x="3546538" y="-5981"/>
                  <a:pt x="3472124" y="16809"/>
                  <a:pt x="3128554" y="18288"/>
                </a:cubicBezTo>
                <a:cubicBezTo>
                  <a:pt x="2784984" y="19767"/>
                  <a:pt x="2735896" y="-17781"/>
                  <a:pt x="2383971" y="18288"/>
                </a:cubicBezTo>
                <a:cubicBezTo>
                  <a:pt x="2032046" y="54357"/>
                  <a:pt x="2019324" y="2920"/>
                  <a:pt x="1867989" y="18288"/>
                </a:cubicBezTo>
                <a:cubicBezTo>
                  <a:pt x="1716654" y="33656"/>
                  <a:pt x="1418675" y="32575"/>
                  <a:pt x="1169126" y="18288"/>
                </a:cubicBezTo>
                <a:cubicBezTo>
                  <a:pt x="919577" y="4001"/>
                  <a:pt x="798537" y="16165"/>
                  <a:pt x="561703" y="18288"/>
                </a:cubicBezTo>
                <a:cubicBezTo>
                  <a:pt x="324869" y="20411"/>
                  <a:pt x="221395" y="-912"/>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Chart 1">
            <a:extLst>
              <a:ext uri="{FF2B5EF4-FFF2-40B4-BE49-F238E27FC236}">
                <a16:creationId xmlns:a16="http://schemas.microsoft.com/office/drawing/2014/main" id="{A5C58984-0F68-445B-8AAD-CAD7D8DF0D3D}"/>
              </a:ext>
            </a:extLst>
          </p:cNvPr>
          <p:cNvGraphicFramePr/>
          <p:nvPr>
            <p:extLst>
              <p:ext uri="{D42A27DB-BD31-4B8C-83A1-F6EECF244321}">
                <p14:modId xmlns:p14="http://schemas.microsoft.com/office/powerpoint/2010/main" val="3627635470"/>
              </p:ext>
            </p:extLst>
          </p:nvPr>
        </p:nvGraphicFramePr>
        <p:xfrm>
          <a:off x="320040" y="3124200"/>
          <a:ext cx="11548872" cy="310286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312442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59AB4C8-9178-4F7A-8404-6890510B59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FA36972A-5293-03F7-93F7-07C8613436D2}"/>
              </a:ext>
            </a:extLst>
          </p:cNvPr>
          <p:cNvSpPr>
            <a:spLocks noGrp="1"/>
          </p:cNvSpPr>
          <p:nvPr>
            <p:ph type="title"/>
          </p:nvPr>
        </p:nvSpPr>
        <p:spPr>
          <a:xfrm>
            <a:off x="638881" y="457201"/>
            <a:ext cx="10909640" cy="1832654"/>
          </a:xfrm>
        </p:spPr>
        <p:txBody>
          <a:bodyPr vert="horz" lIns="91440" tIns="45720" rIns="91440" bIns="45720" rtlCol="0" anchor="b">
            <a:normAutofit/>
          </a:bodyPr>
          <a:lstStyle/>
          <a:p>
            <a:pPr algn="ctr"/>
            <a:r>
              <a:rPr lang="en-US" sz="4100" kern="1200">
                <a:solidFill>
                  <a:schemeClr val="tx1"/>
                </a:solidFill>
                <a:latin typeface="+mj-lt"/>
                <a:ea typeface="+mj-ea"/>
                <a:cs typeface="+mj-cs"/>
              </a:rPr>
              <a:t>Influenced "Very Much" your decision to enter your institute</a:t>
            </a:r>
            <a:br>
              <a:rPr lang="en-US" sz="4100" kern="1200">
                <a:solidFill>
                  <a:schemeClr val="tx1"/>
                </a:solidFill>
                <a:latin typeface="+mj-lt"/>
                <a:ea typeface="+mj-ea"/>
                <a:cs typeface="+mj-cs"/>
              </a:rPr>
            </a:br>
            <a:endParaRPr lang="en-US" sz="4100" kern="1200">
              <a:solidFill>
                <a:schemeClr val="tx1"/>
              </a:solidFill>
              <a:latin typeface="+mj-lt"/>
              <a:ea typeface="+mj-ea"/>
              <a:cs typeface="+mj-cs"/>
            </a:endParaRPr>
          </a:p>
        </p:txBody>
      </p:sp>
      <p:sp>
        <p:nvSpPr>
          <p:cNvPr id="10" name="sketch line">
            <a:extLst>
              <a:ext uri="{FF2B5EF4-FFF2-40B4-BE49-F238E27FC236}">
                <a16:creationId xmlns:a16="http://schemas.microsoft.com/office/drawing/2014/main" id="{4CFDFB37-4BC7-42C6-915D-A6609139B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7702" y="2343912"/>
            <a:ext cx="4572000" cy="18288"/>
          </a:xfrm>
          <a:custGeom>
            <a:avLst/>
            <a:gdLst>
              <a:gd name="connsiteX0" fmla="*/ 0 w 4572000"/>
              <a:gd name="connsiteY0" fmla="*/ 0 h 18288"/>
              <a:gd name="connsiteX1" fmla="*/ 515983 w 4572000"/>
              <a:gd name="connsiteY1" fmla="*/ 0 h 18288"/>
              <a:gd name="connsiteX2" fmla="*/ 1031966 w 4572000"/>
              <a:gd name="connsiteY2" fmla="*/ 0 h 18288"/>
              <a:gd name="connsiteX3" fmla="*/ 1639389 w 4572000"/>
              <a:gd name="connsiteY3" fmla="*/ 0 h 18288"/>
              <a:gd name="connsiteX4" fmla="*/ 2383971 w 4572000"/>
              <a:gd name="connsiteY4" fmla="*/ 0 h 18288"/>
              <a:gd name="connsiteX5" fmla="*/ 2945674 w 4572000"/>
              <a:gd name="connsiteY5" fmla="*/ 0 h 18288"/>
              <a:gd name="connsiteX6" fmla="*/ 3507377 w 4572000"/>
              <a:gd name="connsiteY6" fmla="*/ 0 h 18288"/>
              <a:gd name="connsiteX7" fmla="*/ 4572000 w 4572000"/>
              <a:gd name="connsiteY7" fmla="*/ 0 h 18288"/>
              <a:gd name="connsiteX8" fmla="*/ 4572000 w 4572000"/>
              <a:gd name="connsiteY8" fmla="*/ 18288 h 18288"/>
              <a:gd name="connsiteX9" fmla="*/ 3873137 w 4572000"/>
              <a:gd name="connsiteY9" fmla="*/ 18288 h 18288"/>
              <a:gd name="connsiteX10" fmla="*/ 3311434 w 4572000"/>
              <a:gd name="connsiteY10" fmla="*/ 18288 h 18288"/>
              <a:gd name="connsiteX11" fmla="*/ 2749731 w 4572000"/>
              <a:gd name="connsiteY11" fmla="*/ 18288 h 18288"/>
              <a:gd name="connsiteX12" fmla="*/ 2050869 w 4572000"/>
              <a:gd name="connsiteY12" fmla="*/ 18288 h 18288"/>
              <a:gd name="connsiteX13" fmla="*/ 1306286 w 4572000"/>
              <a:gd name="connsiteY13" fmla="*/ 18288 h 18288"/>
              <a:gd name="connsiteX14" fmla="*/ 790303 w 4572000"/>
              <a:gd name="connsiteY14" fmla="*/ 18288 h 18288"/>
              <a:gd name="connsiteX15" fmla="*/ 0 w 4572000"/>
              <a:gd name="connsiteY15" fmla="*/ 18288 h 18288"/>
              <a:gd name="connsiteX16" fmla="*/ 0 w 457200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0" h="18288" fill="none" extrusionOk="0">
                <a:moveTo>
                  <a:pt x="0" y="0"/>
                </a:moveTo>
                <a:cubicBezTo>
                  <a:pt x="105156" y="-20963"/>
                  <a:pt x="340432" y="822"/>
                  <a:pt x="515983" y="0"/>
                </a:cubicBezTo>
                <a:cubicBezTo>
                  <a:pt x="691534" y="-822"/>
                  <a:pt x="850679" y="16479"/>
                  <a:pt x="1031966" y="0"/>
                </a:cubicBezTo>
                <a:cubicBezTo>
                  <a:pt x="1213253" y="-16479"/>
                  <a:pt x="1443646" y="-18730"/>
                  <a:pt x="1639389" y="0"/>
                </a:cubicBezTo>
                <a:cubicBezTo>
                  <a:pt x="1835132" y="18730"/>
                  <a:pt x="2159975" y="18531"/>
                  <a:pt x="2383971" y="0"/>
                </a:cubicBezTo>
                <a:cubicBezTo>
                  <a:pt x="2607967" y="-18531"/>
                  <a:pt x="2719096" y="-12030"/>
                  <a:pt x="2945674" y="0"/>
                </a:cubicBezTo>
                <a:cubicBezTo>
                  <a:pt x="3172252" y="12030"/>
                  <a:pt x="3269167" y="27666"/>
                  <a:pt x="3507377" y="0"/>
                </a:cubicBezTo>
                <a:cubicBezTo>
                  <a:pt x="3745587" y="-27666"/>
                  <a:pt x="4116741" y="18705"/>
                  <a:pt x="4572000" y="0"/>
                </a:cubicBezTo>
                <a:cubicBezTo>
                  <a:pt x="4572895" y="8974"/>
                  <a:pt x="4571454" y="9359"/>
                  <a:pt x="4572000" y="18288"/>
                </a:cubicBezTo>
                <a:cubicBezTo>
                  <a:pt x="4374698" y="3942"/>
                  <a:pt x="4098874" y="-11042"/>
                  <a:pt x="3873137" y="18288"/>
                </a:cubicBezTo>
                <a:cubicBezTo>
                  <a:pt x="3647400" y="47618"/>
                  <a:pt x="3517055" y="5421"/>
                  <a:pt x="3311434" y="18288"/>
                </a:cubicBezTo>
                <a:cubicBezTo>
                  <a:pt x="3105813" y="31155"/>
                  <a:pt x="3025168" y="17856"/>
                  <a:pt x="2749731" y="18288"/>
                </a:cubicBezTo>
                <a:cubicBezTo>
                  <a:pt x="2474294" y="18720"/>
                  <a:pt x="2291766" y="-14168"/>
                  <a:pt x="2050869" y="18288"/>
                </a:cubicBezTo>
                <a:cubicBezTo>
                  <a:pt x="1809972" y="50744"/>
                  <a:pt x="1540276" y="46798"/>
                  <a:pt x="1306286" y="18288"/>
                </a:cubicBezTo>
                <a:cubicBezTo>
                  <a:pt x="1072296" y="-10222"/>
                  <a:pt x="972445" y="19645"/>
                  <a:pt x="790303" y="18288"/>
                </a:cubicBezTo>
                <a:cubicBezTo>
                  <a:pt x="608161" y="16931"/>
                  <a:pt x="200981" y="8241"/>
                  <a:pt x="0" y="18288"/>
                </a:cubicBezTo>
                <a:cubicBezTo>
                  <a:pt x="-229" y="14222"/>
                  <a:pt x="509" y="5816"/>
                  <a:pt x="0" y="0"/>
                </a:cubicBezTo>
                <a:close/>
              </a:path>
              <a:path w="4572000" h="18288" stroke="0" extrusionOk="0">
                <a:moveTo>
                  <a:pt x="0" y="0"/>
                </a:moveTo>
                <a:cubicBezTo>
                  <a:pt x="143285" y="-9565"/>
                  <a:pt x="327959" y="-11498"/>
                  <a:pt x="561703" y="0"/>
                </a:cubicBezTo>
                <a:cubicBezTo>
                  <a:pt x="795447" y="11498"/>
                  <a:pt x="838260" y="18255"/>
                  <a:pt x="1077686" y="0"/>
                </a:cubicBezTo>
                <a:cubicBezTo>
                  <a:pt x="1317112" y="-18255"/>
                  <a:pt x="1437472" y="23514"/>
                  <a:pt x="1639389" y="0"/>
                </a:cubicBezTo>
                <a:cubicBezTo>
                  <a:pt x="1841306" y="-23514"/>
                  <a:pt x="2037142" y="-12551"/>
                  <a:pt x="2292531" y="0"/>
                </a:cubicBezTo>
                <a:cubicBezTo>
                  <a:pt x="2547920" y="12551"/>
                  <a:pt x="2810436" y="-20352"/>
                  <a:pt x="2991394" y="0"/>
                </a:cubicBezTo>
                <a:cubicBezTo>
                  <a:pt x="3172352" y="20352"/>
                  <a:pt x="3530025" y="-13347"/>
                  <a:pt x="3735977" y="0"/>
                </a:cubicBezTo>
                <a:cubicBezTo>
                  <a:pt x="3941929" y="13347"/>
                  <a:pt x="4161497" y="34086"/>
                  <a:pt x="4572000" y="0"/>
                </a:cubicBezTo>
                <a:cubicBezTo>
                  <a:pt x="4571545" y="6162"/>
                  <a:pt x="4571903" y="11775"/>
                  <a:pt x="4572000" y="18288"/>
                </a:cubicBezTo>
                <a:cubicBezTo>
                  <a:pt x="4228040" y="36490"/>
                  <a:pt x="4199736" y="42557"/>
                  <a:pt x="3873137" y="18288"/>
                </a:cubicBezTo>
                <a:cubicBezTo>
                  <a:pt x="3546538" y="-5981"/>
                  <a:pt x="3472124" y="16809"/>
                  <a:pt x="3128554" y="18288"/>
                </a:cubicBezTo>
                <a:cubicBezTo>
                  <a:pt x="2784984" y="19767"/>
                  <a:pt x="2735896" y="-17781"/>
                  <a:pt x="2383971" y="18288"/>
                </a:cubicBezTo>
                <a:cubicBezTo>
                  <a:pt x="2032046" y="54357"/>
                  <a:pt x="2019324" y="2920"/>
                  <a:pt x="1867989" y="18288"/>
                </a:cubicBezTo>
                <a:cubicBezTo>
                  <a:pt x="1716654" y="33656"/>
                  <a:pt x="1418675" y="32575"/>
                  <a:pt x="1169126" y="18288"/>
                </a:cubicBezTo>
                <a:cubicBezTo>
                  <a:pt x="919577" y="4001"/>
                  <a:pt x="798537" y="16165"/>
                  <a:pt x="561703" y="18288"/>
                </a:cubicBezTo>
                <a:cubicBezTo>
                  <a:pt x="324869" y="20411"/>
                  <a:pt x="221395" y="-912"/>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Chart 1">
            <a:extLst>
              <a:ext uri="{FF2B5EF4-FFF2-40B4-BE49-F238E27FC236}">
                <a16:creationId xmlns:a16="http://schemas.microsoft.com/office/drawing/2014/main" id="{92DD7C6C-57E2-446E-8BE9-C0B78002729F}"/>
              </a:ext>
            </a:extLst>
          </p:cNvPr>
          <p:cNvGraphicFramePr/>
          <p:nvPr>
            <p:extLst>
              <p:ext uri="{D42A27DB-BD31-4B8C-83A1-F6EECF244321}">
                <p14:modId xmlns:p14="http://schemas.microsoft.com/office/powerpoint/2010/main" val="2841981295"/>
              </p:ext>
            </p:extLst>
          </p:nvPr>
        </p:nvGraphicFramePr>
        <p:xfrm>
          <a:off x="320040" y="3124200"/>
          <a:ext cx="11548872" cy="310286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809060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59AB4C8-9178-4F7A-8404-6890510B59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68E8B099-74AA-0694-EB5D-FEA7D83FF312}"/>
              </a:ext>
            </a:extLst>
          </p:cNvPr>
          <p:cNvSpPr>
            <a:spLocks noGrp="1"/>
          </p:cNvSpPr>
          <p:nvPr>
            <p:ph type="title"/>
          </p:nvPr>
        </p:nvSpPr>
        <p:spPr>
          <a:xfrm>
            <a:off x="638881" y="457201"/>
            <a:ext cx="10909640" cy="1832654"/>
          </a:xfrm>
        </p:spPr>
        <p:txBody>
          <a:bodyPr vert="horz" lIns="91440" tIns="45720" rIns="91440" bIns="45720" rtlCol="0" anchor="b">
            <a:normAutofit/>
          </a:bodyPr>
          <a:lstStyle/>
          <a:p>
            <a:pPr algn="ctr"/>
            <a:r>
              <a:rPr lang="en-US" sz="4100" kern="1200">
                <a:solidFill>
                  <a:schemeClr val="tx1"/>
                </a:solidFill>
                <a:latin typeface="+mj-lt"/>
                <a:ea typeface="+mj-ea"/>
                <a:cs typeface="+mj-cs"/>
              </a:rPr>
              <a:t>"Very Much" preferred composition of living setting </a:t>
            </a:r>
            <a:br>
              <a:rPr lang="en-US" sz="4100" kern="1200">
                <a:solidFill>
                  <a:schemeClr val="tx1"/>
                </a:solidFill>
                <a:latin typeface="+mj-lt"/>
                <a:ea typeface="+mj-ea"/>
                <a:cs typeface="+mj-cs"/>
              </a:rPr>
            </a:br>
            <a:endParaRPr lang="en-US" sz="4100" kern="1200">
              <a:solidFill>
                <a:schemeClr val="tx1"/>
              </a:solidFill>
              <a:latin typeface="+mj-lt"/>
              <a:ea typeface="+mj-ea"/>
              <a:cs typeface="+mj-cs"/>
            </a:endParaRPr>
          </a:p>
        </p:txBody>
      </p:sp>
      <p:sp>
        <p:nvSpPr>
          <p:cNvPr id="10" name="sketch line">
            <a:extLst>
              <a:ext uri="{FF2B5EF4-FFF2-40B4-BE49-F238E27FC236}">
                <a16:creationId xmlns:a16="http://schemas.microsoft.com/office/drawing/2014/main" id="{4CFDFB37-4BC7-42C6-915D-A6609139B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7702" y="2343912"/>
            <a:ext cx="4572000" cy="18288"/>
          </a:xfrm>
          <a:custGeom>
            <a:avLst/>
            <a:gdLst>
              <a:gd name="connsiteX0" fmla="*/ 0 w 4572000"/>
              <a:gd name="connsiteY0" fmla="*/ 0 h 18288"/>
              <a:gd name="connsiteX1" fmla="*/ 515983 w 4572000"/>
              <a:gd name="connsiteY1" fmla="*/ 0 h 18288"/>
              <a:gd name="connsiteX2" fmla="*/ 1031966 w 4572000"/>
              <a:gd name="connsiteY2" fmla="*/ 0 h 18288"/>
              <a:gd name="connsiteX3" fmla="*/ 1639389 w 4572000"/>
              <a:gd name="connsiteY3" fmla="*/ 0 h 18288"/>
              <a:gd name="connsiteX4" fmla="*/ 2383971 w 4572000"/>
              <a:gd name="connsiteY4" fmla="*/ 0 h 18288"/>
              <a:gd name="connsiteX5" fmla="*/ 2945674 w 4572000"/>
              <a:gd name="connsiteY5" fmla="*/ 0 h 18288"/>
              <a:gd name="connsiteX6" fmla="*/ 3507377 w 4572000"/>
              <a:gd name="connsiteY6" fmla="*/ 0 h 18288"/>
              <a:gd name="connsiteX7" fmla="*/ 4572000 w 4572000"/>
              <a:gd name="connsiteY7" fmla="*/ 0 h 18288"/>
              <a:gd name="connsiteX8" fmla="*/ 4572000 w 4572000"/>
              <a:gd name="connsiteY8" fmla="*/ 18288 h 18288"/>
              <a:gd name="connsiteX9" fmla="*/ 3873137 w 4572000"/>
              <a:gd name="connsiteY9" fmla="*/ 18288 h 18288"/>
              <a:gd name="connsiteX10" fmla="*/ 3311434 w 4572000"/>
              <a:gd name="connsiteY10" fmla="*/ 18288 h 18288"/>
              <a:gd name="connsiteX11" fmla="*/ 2749731 w 4572000"/>
              <a:gd name="connsiteY11" fmla="*/ 18288 h 18288"/>
              <a:gd name="connsiteX12" fmla="*/ 2050869 w 4572000"/>
              <a:gd name="connsiteY12" fmla="*/ 18288 h 18288"/>
              <a:gd name="connsiteX13" fmla="*/ 1306286 w 4572000"/>
              <a:gd name="connsiteY13" fmla="*/ 18288 h 18288"/>
              <a:gd name="connsiteX14" fmla="*/ 790303 w 4572000"/>
              <a:gd name="connsiteY14" fmla="*/ 18288 h 18288"/>
              <a:gd name="connsiteX15" fmla="*/ 0 w 4572000"/>
              <a:gd name="connsiteY15" fmla="*/ 18288 h 18288"/>
              <a:gd name="connsiteX16" fmla="*/ 0 w 457200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0" h="18288" fill="none" extrusionOk="0">
                <a:moveTo>
                  <a:pt x="0" y="0"/>
                </a:moveTo>
                <a:cubicBezTo>
                  <a:pt x="105156" y="-20963"/>
                  <a:pt x="340432" y="822"/>
                  <a:pt x="515983" y="0"/>
                </a:cubicBezTo>
                <a:cubicBezTo>
                  <a:pt x="691534" y="-822"/>
                  <a:pt x="850679" y="16479"/>
                  <a:pt x="1031966" y="0"/>
                </a:cubicBezTo>
                <a:cubicBezTo>
                  <a:pt x="1213253" y="-16479"/>
                  <a:pt x="1443646" y="-18730"/>
                  <a:pt x="1639389" y="0"/>
                </a:cubicBezTo>
                <a:cubicBezTo>
                  <a:pt x="1835132" y="18730"/>
                  <a:pt x="2159975" y="18531"/>
                  <a:pt x="2383971" y="0"/>
                </a:cubicBezTo>
                <a:cubicBezTo>
                  <a:pt x="2607967" y="-18531"/>
                  <a:pt x="2719096" y="-12030"/>
                  <a:pt x="2945674" y="0"/>
                </a:cubicBezTo>
                <a:cubicBezTo>
                  <a:pt x="3172252" y="12030"/>
                  <a:pt x="3269167" y="27666"/>
                  <a:pt x="3507377" y="0"/>
                </a:cubicBezTo>
                <a:cubicBezTo>
                  <a:pt x="3745587" y="-27666"/>
                  <a:pt x="4116741" y="18705"/>
                  <a:pt x="4572000" y="0"/>
                </a:cubicBezTo>
                <a:cubicBezTo>
                  <a:pt x="4572895" y="8974"/>
                  <a:pt x="4571454" y="9359"/>
                  <a:pt x="4572000" y="18288"/>
                </a:cubicBezTo>
                <a:cubicBezTo>
                  <a:pt x="4374698" y="3942"/>
                  <a:pt x="4098874" y="-11042"/>
                  <a:pt x="3873137" y="18288"/>
                </a:cubicBezTo>
                <a:cubicBezTo>
                  <a:pt x="3647400" y="47618"/>
                  <a:pt x="3517055" y="5421"/>
                  <a:pt x="3311434" y="18288"/>
                </a:cubicBezTo>
                <a:cubicBezTo>
                  <a:pt x="3105813" y="31155"/>
                  <a:pt x="3025168" y="17856"/>
                  <a:pt x="2749731" y="18288"/>
                </a:cubicBezTo>
                <a:cubicBezTo>
                  <a:pt x="2474294" y="18720"/>
                  <a:pt x="2291766" y="-14168"/>
                  <a:pt x="2050869" y="18288"/>
                </a:cubicBezTo>
                <a:cubicBezTo>
                  <a:pt x="1809972" y="50744"/>
                  <a:pt x="1540276" y="46798"/>
                  <a:pt x="1306286" y="18288"/>
                </a:cubicBezTo>
                <a:cubicBezTo>
                  <a:pt x="1072296" y="-10222"/>
                  <a:pt x="972445" y="19645"/>
                  <a:pt x="790303" y="18288"/>
                </a:cubicBezTo>
                <a:cubicBezTo>
                  <a:pt x="608161" y="16931"/>
                  <a:pt x="200981" y="8241"/>
                  <a:pt x="0" y="18288"/>
                </a:cubicBezTo>
                <a:cubicBezTo>
                  <a:pt x="-229" y="14222"/>
                  <a:pt x="509" y="5816"/>
                  <a:pt x="0" y="0"/>
                </a:cubicBezTo>
                <a:close/>
              </a:path>
              <a:path w="4572000" h="18288" stroke="0" extrusionOk="0">
                <a:moveTo>
                  <a:pt x="0" y="0"/>
                </a:moveTo>
                <a:cubicBezTo>
                  <a:pt x="143285" y="-9565"/>
                  <a:pt x="327959" y="-11498"/>
                  <a:pt x="561703" y="0"/>
                </a:cubicBezTo>
                <a:cubicBezTo>
                  <a:pt x="795447" y="11498"/>
                  <a:pt x="838260" y="18255"/>
                  <a:pt x="1077686" y="0"/>
                </a:cubicBezTo>
                <a:cubicBezTo>
                  <a:pt x="1317112" y="-18255"/>
                  <a:pt x="1437472" y="23514"/>
                  <a:pt x="1639389" y="0"/>
                </a:cubicBezTo>
                <a:cubicBezTo>
                  <a:pt x="1841306" y="-23514"/>
                  <a:pt x="2037142" y="-12551"/>
                  <a:pt x="2292531" y="0"/>
                </a:cubicBezTo>
                <a:cubicBezTo>
                  <a:pt x="2547920" y="12551"/>
                  <a:pt x="2810436" y="-20352"/>
                  <a:pt x="2991394" y="0"/>
                </a:cubicBezTo>
                <a:cubicBezTo>
                  <a:pt x="3172352" y="20352"/>
                  <a:pt x="3530025" y="-13347"/>
                  <a:pt x="3735977" y="0"/>
                </a:cubicBezTo>
                <a:cubicBezTo>
                  <a:pt x="3941929" y="13347"/>
                  <a:pt x="4161497" y="34086"/>
                  <a:pt x="4572000" y="0"/>
                </a:cubicBezTo>
                <a:cubicBezTo>
                  <a:pt x="4571545" y="6162"/>
                  <a:pt x="4571903" y="11775"/>
                  <a:pt x="4572000" y="18288"/>
                </a:cubicBezTo>
                <a:cubicBezTo>
                  <a:pt x="4228040" y="36490"/>
                  <a:pt x="4199736" y="42557"/>
                  <a:pt x="3873137" y="18288"/>
                </a:cubicBezTo>
                <a:cubicBezTo>
                  <a:pt x="3546538" y="-5981"/>
                  <a:pt x="3472124" y="16809"/>
                  <a:pt x="3128554" y="18288"/>
                </a:cubicBezTo>
                <a:cubicBezTo>
                  <a:pt x="2784984" y="19767"/>
                  <a:pt x="2735896" y="-17781"/>
                  <a:pt x="2383971" y="18288"/>
                </a:cubicBezTo>
                <a:cubicBezTo>
                  <a:pt x="2032046" y="54357"/>
                  <a:pt x="2019324" y="2920"/>
                  <a:pt x="1867989" y="18288"/>
                </a:cubicBezTo>
                <a:cubicBezTo>
                  <a:pt x="1716654" y="33656"/>
                  <a:pt x="1418675" y="32575"/>
                  <a:pt x="1169126" y="18288"/>
                </a:cubicBezTo>
                <a:cubicBezTo>
                  <a:pt x="919577" y="4001"/>
                  <a:pt x="798537" y="16165"/>
                  <a:pt x="561703" y="18288"/>
                </a:cubicBezTo>
                <a:cubicBezTo>
                  <a:pt x="324869" y="20411"/>
                  <a:pt x="221395" y="-912"/>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Chart 1">
            <a:extLst>
              <a:ext uri="{FF2B5EF4-FFF2-40B4-BE49-F238E27FC236}">
                <a16:creationId xmlns:a16="http://schemas.microsoft.com/office/drawing/2014/main" id="{9A752C42-ACC0-4FEA-8526-37FB48AC9875}"/>
              </a:ext>
            </a:extLst>
          </p:cNvPr>
          <p:cNvGraphicFramePr/>
          <p:nvPr>
            <p:extLst>
              <p:ext uri="{D42A27DB-BD31-4B8C-83A1-F6EECF244321}">
                <p14:modId xmlns:p14="http://schemas.microsoft.com/office/powerpoint/2010/main" val="3208151085"/>
              </p:ext>
            </p:extLst>
          </p:nvPr>
        </p:nvGraphicFramePr>
        <p:xfrm>
          <a:off x="320040" y="3124200"/>
          <a:ext cx="11548872" cy="310286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1817450"/>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themeOverride>
</file>

<file path=docProps/app.xml><?xml version="1.0" encoding="utf-8"?>
<Properties xmlns="http://schemas.openxmlformats.org/officeDocument/2006/extended-properties" xmlns:vt="http://schemas.openxmlformats.org/officeDocument/2006/docPropsVTypes">
  <Template/>
  <TotalTime>5032</TotalTime>
  <Words>4235</Words>
  <Application>Microsoft Office PowerPoint</Application>
  <PresentationFormat>Widescreen</PresentationFormat>
  <Paragraphs>587</Paragraphs>
  <Slides>55</Slides>
  <Notes>17</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55</vt:i4>
      </vt:variant>
    </vt:vector>
  </HeadingPairs>
  <TitlesOfParts>
    <vt:vector size="69" baseType="lpstr">
      <vt:lpstr>Aptos</vt:lpstr>
      <vt:lpstr>Aptos Display</vt:lpstr>
      <vt:lpstr>Arial</vt:lpstr>
      <vt:lpstr>Calibri</vt:lpstr>
      <vt:lpstr>Montserrat</vt:lpstr>
      <vt:lpstr>Montserrat Bold</vt:lpstr>
      <vt:lpstr>Myriad Pro</vt:lpstr>
      <vt:lpstr>Myriad Pro Light</vt:lpstr>
      <vt:lpstr>Script MT Bold</vt:lpstr>
      <vt:lpstr>Times New Roman</vt:lpstr>
      <vt:lpstr>Tw Cen MT</vt:lpstr>
      <vt:lpstr>Wingdings</vt:lpstr>
      <vt:lpstr>Office Theme</vt:lpstr>
      <vt:lpstr>Circuit</vt:lpstr>
      <vt:lpstr>What do the quantitative data tell us?</vt:lpstr>
      <vt:lpstr>What is a meta-analysis?  And why???</vt:lpstr>
      <vt:lpstr>Characteristics of Newer Members Responding to the Surveys</vt:lpstr>
      <vt:lpstr>Experiences of Newer Members Before Entering Religious Life</vt:lpstr>
      <vt:lpstr>Attracted "Very Much" to religious life by...</vt:lpstr>
      <vt:lpstr>Attracted "Very Much" to their institute by...</vt:lpstr>
      <vt:lpstr>Attracted "Very Much" to their institute by...</vt:lpstr>
      <vt:lpstr>Influenced "Very Much" your decision to enter your institute </vt:lpstr>
      <vt:lpstr>"Very Much" preferred composition of living setting  </vt:lpstr>
      <vt:lpstr>Institute is "Excellent" at these activities</vt:lpstr>
      <vt:lpstr>Institute is "Excellent" at these formation activities </vt:lpstr>
      <vt:lpstr>Key learnings from the data</vt:lpstr>
      <vt:lpstr>Experiences from the  Global South</vt:lpstr>
      <vt:lpstr>New Entrants to Religious Life in Kenya</vt:lpstr>
      <vt:lpstr>New Entrants to Religious Life in Kenya</vt:lpstr>
      <vt:lpstr>Characteristics of Respondents</vt:lpstr>
      <vt:lpstr>Catholic Status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Life of Religious Women in Mexico: Elements for Further Reflections </vt:lpstr>
      <vt:lpstr>Where this Chapter comes from, its data and reflections</vt:lpstr>
      <vt:lpstr>The style of "consecrated life" differs from the cultural mainstream: to what extent and in what sense?</vt:lpstr>
      <vt:lpstr>Religious life is increasingly perceived as socially distanced: sadly, not known neither understood</vt:lpstr>
      <vt:lpstr>The growing gap among Congregations and Young Women </vt:lpstr>
      <vt:lpstr>PowerPoint Presentation</vt:lpstr>
      <vt:lpstr>PowerPoint Presentation</vt:lpstr>
      <vt:lpstr>Adaptation Efforts have not been considered systematically</vt:lpstr>
      <vt:lpstr>It seems easy to blame young people of being unwilling to follow evangelical values, but…</vt:lpstr>
      <vt:lpstr>Religious life could be offered as a life alternative for young women in Mexico and Latin America when…</vt:lpstr>
      <vt:lpstr>Generational and Cultural Differences</vt:lpstr>
      <vt:lpstr>Similarities Across Countries</vt:lpstr>
      <vt:lpstr>Reasons for Entering</vt:lpstr>
      <vt:lpstr>Difficulties and Challenges</vt:lpstr>
      <vt:lpstr>Differences Across Countries</vt:lpstr>
      <vt:lpstr>The Role of Religion and Religious Life</vt:lpstr>
      <vt:lpstr>Societal Background Factors </vt:lpstr>
      <vt:lpstr>Differences Across Generations</vt:lpstr>
      <vt:lpstr>Generational Differences and Concerns, U.S.</vt:lpstr>
      <vt:lpstr>Generational and Societal Cultures Influence</vt:lpstr>
      <vt:lpstr>Predictions and Recommendations</vt:lpstr>
      <vt:lpstr>Societal Hungers and Religious Life: Silence</vt:lpstr>
      <vt:lpstr>Generational Hungers and Religious Life: Community</vt:lpstr>
      <vt:lpstr>Going to the Margins?</vt:lpstr>
      <vt:lpstr>The Generation Gap</vt:lpstr>
      <vt:lpstr>Generational Variations across Countries:   The Generation Gap</vt:lpstr>
      <vt:lpstr>Questions for Table Discussions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Mary Gautier</dc:creator>
  <cp:lastModifiedBy>Anna Burke</cp:lastModifiedBy>
  <cp:revision>6</cp:revision>
  <dcterms:created xsi:type="dcterms:W3CDTF">2024-02-10T01:16:03Z</dcterms:created>
  <dcterms:modified xsi:type="dcterms:W3CDTF">2024-03-13T15:25:09Z</dcterms:modified>
</cp:coreProperties>
</file>